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media/image23.png" ContentType="image/png"/>
  <Override PartName="/ppt/media/image22.png" ContentType="image/png"/>
  <Override PartName="/ppt/media/image21.png" ContentType="image/png"/>
  <Override PartName="/ppt/media/image19.png" ContentType="image/png"/>
  <Override PartName="/ppt/media/image20.png" ContentType="image/png"/>
  <Override PartName="/ppt/media/image18.png" ContentType="image/png"/>
  <Override PartName="/ppt/media/image17.png" ContentType="image/png"/>
  <Override PartName="/ppt/media/image16.png" ContentType="image/png"/>
  <Override PartName="/ppt/media/image10.png" ContentType="image/png"/>
  <Override PartName="/ppt/media/image29.png" ContentType="image/png"/>
  <Override PartName="/ppt/media/image11.png" ContentType="image/png"/>
  <Override PartName="/ppt/media/image6.png" ContentType="image/png"/>
  <Override PartName="/ppt/media/image36.png" ContentType="image/png"/>
  <Override PartName="/ppt/media/image12.png" ContentType="image/png"/>
  <Override PartName="/ppt/media/image7.png" ContentType="image/png"/>
  <Override PartName="/ppt/media/image37.png" ContentType="image/png"/>
  <Override PartName="/ppt/media/image8.png" ContentType="image/png"/>
  <Override PartName="/ppt/media/image13.png" ContentType="image/png"/>
  <Override PartName="/ppt/media/image9.png" ContentType="image/png"/>
  <Override PartName="/ppt/media/image30.png" ContentType="image/png"/>
  <Override PartName="/ppt/media/image35.png" ContentType="image/png"/>
  <Override PartName="/ppt/media/image5.png" ContentType="image/png"/>
  <Override PartName="/ppt/media/image28.png" ContentType="image/png"/>
  <Override PartName="/ppt/media/image34.png" ContentType="image/png"/>
  <Override PartName="/ppt/media/image4.png" ContentType="image/png"/>
  <Override PartName="/ppt/media/image27.png" ContentType="image/png"/>
  <Override PartName="/ppt/media/image33.png" ContentType="image/png"/>
  <Override PartName="/ppt/media/image3.png" ContentType="image/png"/>
  <Override PartName="/ppt/media/image26.png" ContentType="image/png"/>
  <Override PartName="/ppt/media/image32.png" ContentType="image/png"/>
  <Override PartName="/ppt/media/image2.png" ContentType="image/png"/>
  <Override PartName="/ppt/media/image25.png" ContentType="image/png"/>
  <Override PartName="/ppt/media/image31.png" ContentType="image/png"/>
  <Override PartName="/ppt/media/image1.png" ContentType="image/png"/>
  <Override PartName="/ppt/media/image24.png" ContentType="image/png"/>
  <Override PartName="/ppt/media/image14.png" ContentType="image/png"/>
  <Override PartName="/ppt/media/image15.png" ContentType="image/png"/>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presProps.xml" ContentType="application/vnd.openxmlformats-officedocument.presentationml.presProps+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4.xml" ContentType="application/vnd.openxmlformats-officedocument.presentationml.slide+xml"/>
  <Override PartName="/ppt/slides/_rels/slide24.xml.rels" ContentType="application/vnd.openxmlformats-package.relationships+xml"/>
  <Override PartName="/ppt/slides/_rels/slide15.xml.rels" ContentType="application/vnd.openxmlformats-package.relationships+xml"/>
  <Override PartName="/ppt/slides/_rels/slide31.xml.rels" ContentType="application/vnd.openxmlformats-package.relationships+xml"/>
  <Override PartName="/ppt/slides/_rels/slide16.xml.rels" ContentType="application/vnd.openxmlformats-package.relationships+xml"/>
  <Override PartName="/ppt/slides/_rels/slide32.xml.rels" ContentType="application/vnd.openxmlformats-package.relationships+xml"/>
  <Override PartName="/ppt/slides/_rels/slide25.xml.rels" ContentType="application/vnd.openxmlformats-package.relationships+xml"/>
  <Override PartName="/ppt/slides/_rels/slide10.xml.rels" ContentType="application/vnd.openxmlformats-package.relationships+xml"/>
  <Override PartName="/ppt/slides/_rels/slide21.xml.rels" ContentType="application/vnd.openxmlformats-package.relationships+xml"/>
  <Override PartName="/ppt/slides/_rels/slide8.xml.rels" ContentType="application/vnd.openxmlformats-package.relationships+xml"/>
  <Override PartName="/ppt/slides/_rels/slide27.xml.rels" ContentType="application/vnd.openxmlformats-package.relationships+xml"/>
  <Override PartName="/ppt/slides/_rels/slide2.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7.xml.rels" ContentType="application/vnd.openxmlformats-package.relationships+xml"/>
  <Override PartName="/ppt/slides/_rels/slide20.xml.rels" ContentType="application/vnd.openxmlformats-package.relationships+xml"/>
  <Override PartName="/ppt/slides/_rels/slide1.xml.rels" ContentType="application/vnd.openxmlformats-package.relationships+xml"/>
  <Override PartName="/ppt/slides/_rels/slide11.xml.rels" ContentType="application/vnd.openxmlformats-package.relationships+xml"/>
  <Override PartName="/ppt/slides/_rels/slide26.xml.rels" ContentType="application/vnd.openxmlformats-package.relationships+xml"/>
  <Override PartName="/ppt/slides/_rels/slide17.xml.rels" ContentType="application/vnd.openxmlformats-package.relationships+xml"/>
  <Override PartName="/ppt/slides/_rels/slide12.xml.rels" ContentType="application/vnd.openxmlformats-package.relationships+xml"/>
  <Override PartName="/ppt/slides/_rels/slide18.xml.rels" ContentType="application/vnd.openxmlformats-package.relationships+xml"/>
  <Override PartName="/ppt/slides/_rels/slide13.xml.rels" ContentType="application/vnd.openxmlformats-package.relationships+xml"/>
  <Override PartName="/ppt/slides/_rels/slide19.xml.rels" ContentType="application/vnd.openxmlformats-package.relationships+xml"/>
  <Override PartName="/ppt/slides/_rels/slide3.xml.rels" ContentType="application/vnd.openxmlformats-package.relationships+xml"/>
  <Override PartName="/ppt/slides/_rels/slide9.xml.rels" ContentType="application/vnd.openxmlformats-package.relationships+xml"/>
  <Override PartName="/ppt/slides/_rels/slide28.xml.rels" ContentType="application/vnd.openxmlformats-package.relationships+xml"/>
  <Override PartName="/ppt/slides/_rels/slide22.xml.rels" ContentType="application/vnd.openxmlformats-package.relationships+xml"/>
  <Override PartName="/ppt/slides/_rels/slide29.xml.rels" ContentType="application/vnd.openxmlformats-package.relationships+xml"/>
  <Override PartName="/ppt/slides/_rels/slide30.xml.rels" ContentType="application/vnd.openxmlformats-package.relationships+xml"/>
  <Override PartName="/ppt/slides/_rels/slide14.xml.rels" ContentType="application/vnd.openxmlformats-package.relationships+xml"/>
  <Override PartName="/ppt/slides/_rels/slide23.xml.rels" ContentType="application/vnd.openxmlformats-package.relationships+xml"/>
  <Override PartName="/ppt/slides/slide30.xml" ContentType="application/vnd.openxmlformats-officedocument.presentationml.slide+xml"/>
  <Override PartName="/ppt/slides/slide5.xml" ContentType="application/vnd.openxmlformats-officedocument.presentationml.slide+xml"/>
  <Override PartName="/ppt/slides/slide31.xml" ContentType="application/vnd.openxmlformats-officedocument.presentationml.slide+xml"/>
  <Override PartName="/ppt/slides/slide6.xml" ContentType="application/vnd.openxmlformats-officedocument.presentationml.slide+xml"/>
  <Override PartName="/ppt/slides/slide32.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2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US" sz="3200" spc="-1" strike="noStrike">
              <a:latin typeface="Arial"/>
            </a:endParaRPr>
          </a:p>
        </p:txBody>
      </p:sp>
      <p:sp>
        <p:nvSpPr>
          <p:cNvPr id="2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3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3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3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3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3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3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3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3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4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4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4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3200" spc="-1" strike="noStrike">
              <a:latin typeface="Arial"/>
            </a:endParaRPr>
          </a:p>
        </p:txBody>
      </p:sp>
      <p:sp>
        <p:nvSpPr>
          <p:cNvPr id="4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5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5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5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5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3200" spc="-1" strike="noStrike">
              <a:latin typeface="Arial"/>
            </a:endParaRPr>
          </a:p>
        </p:txBody>
      </p:sp>
      <p:sp>
        <p:nvSpPr>
          <p:cNvPr id="5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4"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5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3200" spc="-1" strike="noStrike">
              <a:latin typeface="Arial"/>
            </a:endParaRPr>
          </a:p>
        </p:txBody>
      </p:sp>
      <p:sp>
        <p:nvSpPr>
          <p:cNvPr id="5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5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6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6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6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65"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endParaRPr b="0" lang="en-US" sz="3200" spc="-1" strike="noStrike">
              <a:latin typeface="Arial"/>
            </a:endParaRPr>
          </a:p>
        </p:txBody>
      </p:sp>
      <p:sp>
        <p:nvSpPr>
          <p:cNvPr id="66"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6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6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70"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71"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7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73"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74"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75"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76"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77"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78"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6"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8"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3200" spc="-1" strike="noStrike">
              <a:latin typeface="Arial"/>
            </a:endParaRPr>
          </a:p>
        </p:txBody>
      </p:sp>
      <p:sp>
        <p:nvSpPr>
          <p:cNvPr id="9"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buNone/>
            </a:pPr>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14"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endParaRPr b="0" lang="en-US" sz="3200" spc="-1" strike="noStrike">
              <a:latin typeface="Arial"/>
            </a:endParaRPr>
          </a:p>
        </p:txBody>
      </p:sp>
      <p:sp>
        <p:nvSpPr>
          <p:cNvPr id="15"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1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endParaRPr b="0" lang="en-US" sz="3200" spc="-1" strike="noStrike">
              <a:latin typeface="Arial"/>
            </a:endParaRPr>
          </a:p>
        </p:txBody>
      </p:sp>
      <p:sp>
        <p:nvSpPr>
          <p:cNvPr id="1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19"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endParaRPr b="0" lang="en-US" sz="4400" spc="-1" strike="noStrike">
              <a:latin typeface="Arial"/>
            </a:endParaRPr>
          </a:p>
        </p:txBody>
      </p:sp>
      <p:sp>
        <p:nvSpPr>
          <p:cNvPr id="2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2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endParaRPr b="0" lang="en-US" sz="3200" spc="-1" strike="noStrike">
              <a:latin typeface="Arial"/>
            </a:endParaRPr>
          </a:p>
        </p:txBody>
      </p:sp>
      <p:sp>
        <p:nvSpPr>
          <p:cNvPr id="23"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 Id="rId9" Type="http://schemas.openxmlformats.org/officeDocument/2006/relationships/slideLayout" Target="../slideLayouts/slideLayout7.xml"/><Relationship Id="rId10" Type="http://schemas.openxmlformats.org/officeDocument/2006/relationships/slideLayout" Target="../slideLayouts/slideLayout8.xml"/><Relationship Id="rId11" Type="http://schemas.openxmlformats.org/officeDocument/2006/relationships/slideLayout" Target="../slideLayouts/slideLayout9.xml"/><Relationship Id="rId12" Type="http://schemas.openxmlformats.org/officeDocument/2006/relationships/slideLayout" Target="../slideLayouts/slideLayout10.xml"/><Relationship Id="rId13" Type="http://schemas.openxmlformats.org/officeDocument/2006/relationships/slideLayout" Target="../slideLayouts/slideLayout11.xml"/><Relationship Id="rId14"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image" Target="../media/image2.png"/><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slideLayout" Target="../slideLayouts/slideLayout21.xml"/><Relationship Id="rId12" Type="http://schemas.openxmlformats.org/officeDocument/2006/relationships/slideLayout" Target="../slideLayouts/slideLayout22.xml"/><Relationship Id="rId13" Type="http://schemas.openxmlformats.org/officeDocument/2006/relationships/slideLayout" Target="../slideLayouts/slideLayout23.xml"/><Relationship Id="rId14"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0" name=""/>
          <p:cNvSpPr/>
          <p:nvPr/>
        </p:nvSpPr>
        <p:spPr>
          <a:xfrm>
            <a:off x="164520" y="146160"/>
            <a:ext cx="8815320" cy="2505960"/>
          </a:xfrm>
          <a:custGeom>
            <a:avLst/>
            <a:gdLst/>
            <a:ahLst/>
            <a:rect l="0" t="0" r="r" b="b"/>
            <a:pathLst>
              <a:path w="24488" h="6962">
                <a:moveTo>
                  <a:pt x="821" y="0"/>
                </a:moveTo>
                <a:lnTo>
                  <a:pt x="24487" y="0"/>
                </a:lnTo>
                <a:lnTo>
                  <a:pt x="24487" y="6139"/>
                </a:lnTo>
                <a:cubicBezTo>
                  <a:pt x="24487" y="6593"/>
                  <a:pt x="24119" y="6961"/>
                  <a:pt x="23665" y="6961"/>
                </a:cubicBezTo>
                <a:lnTo>
                  <a:pt x="0" y="6961"/>
                </a:lnTo>
                <a:lnTo>
                  <a:pt x="0" y="821"/>
                </a:lnTo>
                <a:cubicBezTo>
                  <a:pt x="0" y="367"/>
                  <a:pt x="367" y="0"/>
                  <a:pt x="821" y="0"/>
                </a:cubicBezTo>
                <a:close/>
              </a:path>
            </a:pathLst>
          </a:custGeom>
          <a:solidFill>
            <a:srgbClr val="878978">
              <a:alpha val="65000"/>
            </a:srgbClr>
          </a:solidFill>
          <a:ln cap="rnd" w="10800">
            <a:solidFill>
              <a:srgbClr val="9b9e8d"/>
            </a:solidFill>
            <a:round/>
          </a:ln>
        </p:spPr>
      </p:sp>
      <p:sp>
        <p:nvSpPr>
          <p:cNvPr id="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US" sz="4400" spc="-1" strike="noStrike">
                <a:latin typeface="Arial"/>
              </a:rPr>
              <a:t>Click to edit the title text format</a:t>
            </a:r>
            <a:endParaRPr b="0" lang="en-US" sz="4400" spc="-1" strike="noStrike">
              <a:latin typeface="Arial"/>
            </a:endParaRPr>
          </a:p>
        </p:txBody>
      </p:sp>
      <p:sp>
        <p:nvSpPr>
          <p:cNvPr id="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 id="2147483660" r:id="rId14"/>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2"/>
          <a:tile/>
        </a:blipFill>
      </p:bgPr>
    </p:bg>
    <p:spTree>
      <p:nvGrpSpPr>
        <p:cNvPr id="1" name=""/>
        <p:cNvGrpSpPr/>
        <p:nvPr/>
      </p:nvGrpSpPr>
      <p:grpSpPr>
        <a:xfrm>
          <a:off x="0" y="0"/>
          <a:ext cx="0" cy="0"/>
          <a:chOff x="0" y="0"/>
          <a:chExt cx="0" cy="0"/>
        </a:xfrm>
      </p:grpSpPr>
      <p:sp>
        <p:nvSpPr>
          <p:cNvPr id="39" name=""/>
          <p:cNvSpPr/>
          <p:nvPr/>
        </p:nvSpPr>
        <p:spPr>
          <a:xfrm>
            <a:off x="164520" y="147240"/>
            <a:ext cx="8811360" cy="6565680"/>
          </a:xfrm>
          <a:custGeom>
            <a:avLst/>
            <a:gdLst/>
            <a:ahLst/>
            <a:rect l="0" t="0" r="r" b="b"/>
            <a:pathLst>
              <a:path w="24477" h="18239">
                <a:moveTo>
                  <a:pt x="2153" y="0"/>
                </a:moveTo>
                <a:lnTo>
                  <a:pt x="24476" y="0"/>
                </a:lnTo>
                <a:lnTo>
                  <a:pt x="24476" y="16084"/>
                </a:lnTo>
                <a:cubicBezTo>
                  <a:pt x="24476" y="17274"/>
                  <a:pt x="23512" y="18238"/>
                  <a:pt x="22323" y="18238"/>
                </a:cubicBezTo>
                <a:lnTo>
                  <a:pt x="0" y="18238"/>
                </a:lnTo>
                <a:lnTo>
                  <a:pt x="0" y="2153"/>
                </a:lnTo>
                <a:cubicBezTo>
                  <a:pt x="0" y="964"/>
                  <a:pt x="964" y="0"/>
                  <a:pt x="2153" y="0"/>
                </a:cubicBezTo>
                <a:close/>
              </a:path>
            </a:pathLst>
          </a:custGeom>
          <a:solidFill>
            <a:srgbClr val="878978">
              <a:alpha val="65000"/>
            </a:srgbClr>
          </a:solidFill>
          <a:ln cap="rnd" w="10800">
            <a:solidFill>
              <a:srgbClr val="9b9e8d"/>
            </a:solidFill>
            <a:round/>
          </a:ln>
        </p:spPr>
      </p:sp>
      <p:sp>
        <p:nvSpPr>
          <p:cNvPr id="40" name=""/>
          <p:cNvSpPr/>
          <p:nvPr/>
        </p:nvSpPr>
        <p:spPr>
          <a:xfrm>
            <a:off x="588240" y="1422720"/>
            <a:ext cx="8001360" cy="12960"/>
          </a:xfrm>
          <a:custGeom>
            <a:avLst/>
            <a:gdLst/>
            <a:ahLst/>
            <a:rect l="0" t="0" r="r" b="b"/>
            <a:pathLst>
              <a:path w="22227" h="37">
                <a:moveTo>
                  <a:pt x="0" y="0"/>
                </a:moveTo>
                <a:lnTo>
                  <a:pt x="22226" y="0"/>
                </a:lnTo>
                <a:lnTo>
                  <a:pt x="22226" y="36"/>
                </a:lnTo>
                <a:lnTo>
                  <a:pt x="0" y="36"/>
                </a:lnTo>
                <a:lnTo>
                  <a:pt x="0" y="0"/>
                </a:lnTo>
                <a:close/>
              </a:path>
            </a:pathLst>
          </a:custGeom>
          <a:solidFill>
            <a:srgbClr val="71a375"/>
          </a:solidFill>
          <a:ln w="0">
            <a:noFill/>
          </a:ln>
        </p:spPr>
      </p:sp>
      <p:sp>
        <p:nvSpPr>
          <p:cNvPr id="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algn="ctr">
              <a:buNone/>
            </a:pPr>
            <a:r>
              <a:rPr b="0" lang="en-US" sz="4400" spc="-1" strike="noStrike">
                <a:latin typeface="Arial"/>
              </a:rPr>
              <a:t>Click to edit the title text format</a:t>
            </a:r>
            <a:endParaRPr b="0" lang="en-US" sz="4400" spc="-1" strike="noStrike">
              <a:latin typeface="Arial"/>
            </a:endParaRPr>
          </a:p>
        </p:txBody>
      </p:sp>
      <p:sp>
        <p:nvSpPr>
          <p:cNvPr id="42"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72" r:id="rId13"/>
    <p:sldLayoutId id="2147483673" r:id="rId14"/>
  </p:sldLayoutIdLst>
</p:sldMaster>
</file>

<file path=ppt/slides/_rels/slide1.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image" Target="../media/image13.png"/><Relationship Id="rId2"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image" Target="../media/image14.png"/><Relationship Id="rId2"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image" Target="../media/image15.png"/><Relationship Id="rId2"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16.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image" Target="../media/image17.png"/><Relationship Id="rId2"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18.png"/><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image" Target="../media/image19.png"/><Relationship Id="rId2"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20.png"/><Relationship Id="rId2"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image" Target="../media/image21.png"/><Relationship Id="rId2"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22.pn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image" Target="../media/image4.png"/><Relationship Id="rId2" Type="http://schemas.openxmlformats.org/officeDocument/2006/relationships/image" Target="../media/image5.png"/><Relationship Id="rId3"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image" Target="../media/image23.png"/><Relationship Id="rId2"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image" Target="../media/image24.png"/><Relationship Id="rId2" Type="http://schemas.openxmlformats.org/officeDocument/2006/relationships/slideLayout" Target="../slideLayouts/slideLayout13.xml"/>
</Relationships>
</file>

<file path=ppt/slides/_rels/slide22.xml.rels><?xml version="1.0" encoding="UTF-8"?>
<Relationships xmlns="http://schemas.openxmlformats.org/package/2006/relationships"><Relationship Id="rId1" Type="http://schemas.openxmlformats.org/officeDocument/2006/relationships/image" Target="../media/image25.png"/><Relationship Id="rId2" Type="http://schemas.openxmlformats.org/officeDocument/2006/relationships/slideLayout" Target="../slideLayouts/slideLayout13.xml"/>
</Relationships>
</file>

<file path=ppt/slides/_rels/slide23.xml.rels><?xml version="1.0" encoding="UTF-8"?>
<Relationships xmlns="http://schemas.openxmlformats.org/package/2006/relationships"><Relationship Id="rId1" Type="http://schemas.openxmlformats.org/officeDocument/2006/relationships/image" Target="../media/image26.png"/><Relationship Id="rId2" Type="http://schemas.openxmlformats.org/officeDocument/2006/relationships/slideLayout" Target="../slideLayouts/slideLayout13.xml"/>
</Relationships>
</file>

<file path=ppt/slides/_rels/slide24.xml.rels><?xml version="1.0" encoding="UTF-8"?>
<Relationships xmlns="http://schemas.openxmlformats.org/package/2006/relationships"><Relationship Id="rId1" Type="http://schemas.openxmlformats.org/officeDocument/2006/relationships/image" Target="../media/image27.png"/><Relationship Id="rId2" Type="http://schemas.openxmlformats.org/officeDocument/2006/relationships/slideLayout" Target="../slideLayouts/slideLayout13.xml"/>
</Relationships>
</file>

<file path=ppt/slides/_rels/slide25.xml.rels><?xml version="1.0" encoding="UTF-8"?>
<Relationships xmlns="http://schemas.openxmlformats.org/package/2006/relationships"><Relationship Id="rId1" Type="http://schemas.openxmlformats.org/officeDocument/2006/relationships/image" Target="../media/image28.png"/><Relationship Id="rId2" Type="http://schemas.openxmlformats.org/officeDocument/2006/relationships/image" Target="../media/image29.png"/><Relationship Id="rId3" Type="http://schemas.openxmlformats.org/officeDocument/2006/relationships/slideLayout" Target="../slideLayouts/slideLayout13.xml"/>
</Relationships>
</file>

<file path=ppt/slides/_rels/slide26.xml.rels><?xml version="1.0" encoding="UTF-8"?>
<Relationships xmlns="http://schemas.openxmlformats.org/package/2006/relationships"><Relationship Id="rId1" Type="http://schemas.openxmlformats.org/officeDocument/2006/relationships/image" Target="../media/image30.png"/><Relationship Id="rId2" Type="http://schemas.openxmlformats.org/officeDocument/2006/relationships/slideLayout" Target="../slideLayouts/slideLayout13.xml"/>
</Relationships>
</file>

<file path=ppt/slides/_rels/slide27.xml.rels><?xml version="1.0" encoding="UTF-8"?>
<Relationships xmlns="http://schemas.openxmlformats.org/package/2006/relationships"><Relationship Id="rId1" Type="http://schemas.openxmlformats.org/officeDocument/2006/relationships/image" Target="../media/image31.png"/><Relationship Id="rId2" Type="http://schemas.openxmlformats.org/officeDocument/2006/relationships/slideLayout" Target="../slideLayouts/slideLayout13.xml"/>
</Relationships>
</file>

<file path=ppt/slides/_rels/slide28.xml.rels><?xml version="1.0" encoding="UTF-8"?>
<Relationships xmlns="http://schemas.openxmlformats.org/package/2006/relationships"><Relationship Id="rId1" Type="http://schemas.openxmlformats.org/officeDocument/2006/relationships/image" Target="../media/image32.png"/><Relationship Id="rId2" Type="http://schemas.openxmlformats.org/officeDocument/2006/relationships/slideLayout" Target="../slideLayouts/slideLayout13.xml"/>
</Relationships>
</file>

<file path=ppt/slides/_rels/slide29.xml.rels><?xml version="1.0" encoding="UTF-8"?>
<Relationships xmlns="http://schemas.openxmlformats.org/package/2006/relationships"><Relationship Id="rId1" Type="http://schemas.openxmlformats.org/officeDocument/2006/relationships/image" Target="../media/image33.png"/><Relationship Id="rId2"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_rels/slide30.xml.rels><?xml version="1.0" encoding="UTF-8"?>
<Relationships xmlns="http://schemas.openxmlformats.org/package/2006/relationships"><Relationship Id="rId1" Type="http://schemas.openxmlformats.org/officeDocument/2006/relationships/image" Target="../media/image34.png"/><Relationship Id="rId2" Type="http://schemas.openxmlformats.org/officeDocument/2006/relationships/image" Target="../media/image35.png"/><Relationship Id="rId3" Type="http://schemas.openxmlformats.org/officeDocument/2006/relationships/slideLayout" Target="../slideLayouts/slideLayout13.xml"/>
</Relationships>
</file>

<file path=ppt/slides/_rels/slide31.xml.rels><?xml version="1.0" encoding="UTF-8"?>
<Relationships xmlns="http://schemas.openxmlformats.org/package/2006/relationships"><Relationship Id="rId1" Type="http://schemas.openxmlformats.org/officeDocument/2006/relationships/image" Target="../media/image36.png"/><Relationship Id="rId2" Type="http://schemas.openxmlformats.org/officeDocument/2006/relationships/hyperlink" Target="http://www.youtube.com/watch?v=bPFbXdSGSkc&amp;feature=related" TargetMode="External"/><Relationship Id="rId3" Type="http://schemas.openxmlformats.org/officeDocument/2006/relationships/slideLayout" Target="../slideLayouts/slideLayout13.xml"/>
</Relationships>
</file>

<file path=ppt/slides/_rels/slide32.xml.rels><?xml version="1.0" encoding="UTF-8"?>
<Relationships xmlns="http://schemas.openxmlformats.org/package/2006/relationships"><Relationship Id="rId1" Type="http://schemas.openxmlformats.org/officeDocument/2006/relationships/image" Target="../media/image37.pn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12.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79" name=""/>
          <p:cNvSpPr txBox="1"/>
          <p:nvPr/>
        </p:nvSpPr>
        <p:spPr>
          <a:xfrm>
            <a:off x="685800" y="228600"/>
            <a:ext cx="7772400" cy="2209680"/>
          </a:xfrm>
          <a:prstGeom prst="rect">
            <a:avLst/>
          </a:prstGeom>
          <a:noFill/>
          <a:ln w="0">
            <a:noFill/>
          </a:ln>
        </p:spPr>
        <p:txBody>
          <a:bodyPr lIns="90000" rIns="90000" tIns="45000" bIns="45000" anchor="b">
            <a:normAutofit/>
          </a:bodyPr>
          <a:p>
            <a:pPr algn="r">
              <a:buNone/>
            </a:pPr>
            <a:r>
              <a:rPr b="0" lang="en-US" sz="4800" spc="-1" strike="noStrike">
                <a:solidFill>
                  <a:srgbClr val="e7e9ca"/>
                </a:solidFill>
                <a:latin typeface="Rockwell-Regular"/>
                <a:ea typeface="Rockwell-Regular"/>
              </a:rPr>
              <a:t>WHAT IS TRAUMA?</a:t>
            </a:r>
            <a:endParaRPr b="0" lang="en-US" sz="4800" spc="-1" strike="noStrike">
              <a:latin typeface="Arial"/>
            </a:endParaRPr>
          </a:p>
        </p:txBody>
      </p:sp>
      <p:sp>
        <p:nvSpPr>
          <p:cNvPr id="80" name=""/>
          <p:cNvSpPr txBox="1"/>
          <p:nvPr/>
        </p:nvSpPr>
        <p:spPr>
          <a:xfrm>
            <a:off x="1371600" y="228600"/>
            <a:ext cx="6400800" cy="5943600"/>
          </a:xfrm>
          <a:prstGeom prst="rect">
            <a:avLst/>
          </a:prstGeom>
          <a:noFill/>
          <a:ln w="0">
            <a:noFill/>
          </a:ln>
        </p:spPr>
        <p:txBody>
          <a:bodyPr lIns="90000" rIns="90000" tIns="45000" bIns="45000" anchor="t">
            <a:normAutofit/>
          </a:bodyPr>
          <a:p>
            <a:pPr algn="r">
              <a:lnSpc>
                <a:spcPct val="80000"/>
              </a:lnSpc>
              <a:buNone/>
            </a:pPr>
            <a:endParaRPr b="0" lang="en-US" sz="1800" spc="-1" strike="noStrike">
              <a:latin typeface="Arial"/>
            </a:endParaRPr>
          </a:p>
          <a:p>
            <a:pPr algn="r">
              <a:lnSpc>
                <a:spcPct val="80000"/>
              </a:lnSpc>
              <a:buNone/>
            </a:pPr>
            <a:endParaRPr b="0" lang="en-US" sz="1800" spc="-1" strike="noStrike">
              <a:latin typeface="Arial"/>
            </a:endParaRPr>
          </a:p>
          <a:p>
            <a:pPr algn="r">
              <a:lnSpc>
                <a:spcPct val="80000"/>
              </a:lnSpc>
              <a:buNone/>
            </a:pPr>
            <a:endParaRPr b="0" lang="en-US" sz="1800" spc="-1" strike="noStrike">
              <a:latin typeface="Arial"/>
            </a:endParaRPr>
          </a:p>
          <a:p>
            <a:pPr algn="r">
              <a:lnSpc>
                <a:spcPct val="80000"/>
              </a:lnSpc>
              <a:buNone/>
            </a:pPr>
            <a:r>
              <a:rPr b="0" lang="en-US" sz="2700" spc="-1" strike="noStrike">
                <a:solidFill>
                  <a:srgbClr val="ffffff"/>
                </a:solidFill>
                <a:latin typeface="Rockwell-Regular"/>
                <a:ea typeface="Rockwell-Regular"/>
              </a:rPr>
              <a:t> </a:t>
            </a:r>
            <a:endParaRPr b="0" lang="en-US" sz="2700" spc="-1" strike="noStrike">
              <a:latin typeface="Arial"/>
            </a:endParaRPr>
          </a:p>
          <a:p>
            <a:pPr algn="r">
              <a:lnSpc>
                <a:spcPct val="80000"/>
              </a:lnSpc>
              <a:buNone/>
            </a:pPr>
            <a:endParaRPr b="0" lang="en-US" sz="2700" spc="-1" strike="noStrike">
              <a:latin typeface="Arial"/>
            </a:endParaRPr>
          </a:p>
          <a:p>
            <a:pPr algn="r">
              <a:lnSpc>
                <a:spcPct val="80000"/>
              </a:lnSpc>
              <a:buNone/>
            </a:pPr>
            <a:endParaRPr b="0" lang="en-US" sz="2700" spc="-1" strike="noStrike">
              <a:latin typeface="Arial"/>
            </a:endParaRPr>
          </a:p>
          <a:p>
            <a:pPr algn="r">
              <a:lnSpc>
                <a:spcPct val="80000"/>
              </a:lnSpc>
              <a:buNone/>
            </a:pPr>
            <a:endParaRPr b="0" lang="en-US" sz="2700" spc="-1" strike="noStrike">
              <a:latin typeface="Arial"/>
            </a:endParaRPr>
          </a:p>
          <a:p>
            <a:pPr algn="r">
              <a:lnSpc>
                <a:spcPct val="80000"/>
              </a:lnSpc>
              <a:buNone/>
            </a:pPr>
            <a:r>
              <a:rPr b="0" lang="en-US" sz="2700" spc="-1" strike="noStrike">
                <a:solidFill>
                  <a:srgbClr val="ffffff"/>
                </a:solidFill>
                <a:latin typeface="Rockwell-Regular"/>
                <a:ea typeface="Rockwell-Regular"/>
              </a:rPr>
              <a:t>Trauma is the absence of connection to Core Being --in consciousness, body and energetically.  It is a source of our false sense of self and our negative beliefs.  </a:t>
            </a:r>
            <a:endParaRPr b="0" lang="en-US" sz="2700" spc="-1" strike="noStrike">
              <a:latin typeface="Arial"/>
            </a:endParaRPr>
          </a:p>
          <a:p>
            <a:pPr algn="r">
              <a:lnSpc>
                <a:spcPct val="80000"/>
              </a:lnSpc>
              <a:buNone/>
            </a:pPr>
            <a:r>
              <a:rPr b="0" lang="en-US" sz="2700" spc="-1" strike="noStrike">
                <a:solidFill>
                  <a:srgbClr val="ffffff"/>
                </a:solidFill>
                <a:latin typeface="Rockwell-Regular"/>
                <a:ea typeface="Rockwell-Regular"/>
              </a:rPr>
              <a:t> </a:t>
            </a:r>
            <a:endParaRPr b="0" lang="en-US" sz="2700" spc="-1" strike="noStrike">
              <a:latin typeface="Arial"/>
            </a:endParaRPr>
          </a:p>
          <a:p>
            <a:pPr algn="r">
              <a:lnSpc>
                <a:spcPct val="80000"/>
              </a:lnSpc>
              <a:buNone/>
            </a:pPr>
            <a:r>
              <a:rPr b="0" lang="en-US" sz="2700" spc="-1" strike="noStrike">
                <a:solidFill>
                  <a:srgbClr val="ffffff"/>
                </a:solidFill>
                <a:latin typeface="Rockwell-Regular"/>
                <a:ea typeface="Rockwell-Regular"/>
              </a:rPr>
              <a:t>Our ego uses it to judge and our separated self feeds off it so it remains in distortion. </a:t>
            </a:r>
            <a:endParaRPr b="0" lang="en-US" sz="27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97" name=""/>
          <p:cNvSpPr txBox="1"/>
          <p:nvPr/>
        </p:nvSpPr>
        <p:spPr>
          <a:xfrm>
            <a:off x="457200" y="253440"/>
            <a:ext cx="8229600" cy="1143000"/>
          </a:xfrm>
          <a:prstGeom prst="rect">
            <a:avLst/>
          </a:prstGeom>
          <a:noFill/>
          <a:ln w="0">
            <a:noFill/>
          </a:ln>
        </p:spPr>
        <p:txBody>
          <a:bodyPr lIns="90000" rIns="90000" tIns="45000" bIns="45000" anchor="b">
            <a:normAutofit fontScale="95000"/>
          </a:bodyPr>
          <a:p>
            <a:pPr algn="r">
              <a:buNone/>
            </a:pPr>
            <a:r>
              <a:rPr b="0" lang="en-US" sz="4100" spc="-1" strike="noStrike">
                <a:solidFill>
                  <a:srgbClr val="e7e9ca"/>
                </a:solidFill>
                <a:latin typeface="Rockwell-Regular"/>
                <a:ea typeface="Rockwell-Regular"/>
              </a:rPr>
              <a:t>DISREGULATION IS NECESSARY</a:t>
            </a:r>
            <a:endParaRPr b="0" lang="en-US" sz="4100" spc="-1" strike="noStrike">
              <a:latin typeface="Arial"/>
            </a:endParaRPr>
          </a:p>
        </p:txBody>
      </p:sp>
      <p:sp>
        <p:nvSpPr>
          <p:cNvPr id="98" name=""/>
          <p:cNvSpPr txBox="1"/>
          <p:nvPr/>
        </p:nvSpPr>
        <p:spPr>
          <a:xfrm>
            <a:off x="457200" y="1646280"/>
            <a:ext cx="8229600" cy="4526280"/>
          </a:xfrm>
          <a:prstGeom prst="rect">
            <a:avLst/>
          </a:prstGeom>
          <a:noFill/>
          <a:ln w="0">
            <a:noFill/>
          </a:ln>
        </p:spPr>
        <p:txBody>
          <a:bodyPr lIns="90000" rIns="90000" tIns="45000" bIns="45000" anchor="t">
            <a:normAutofit/>
          </a:bodyPr>
          <a:p>
            <a:pPr marL="291960" algn="ctr">
              <a:buNone/>
            </a:pPr>
            <a:r>
              <a:rPr b="0" lang="en-US" sz="3200" spc="-1" strike="noStrike">
                <a:solidFill>
                  <a:srgbClr val="ffffff"/>
                </a:solidFill>
                <a:latin typeface="Rockwell-Regular"/>
                <a:ea typeface="Rockwell-Regular"/>
              </a:rPr>
              <a:t>Within the Window of Tolerance ONLY!</a:t>
            </a:r>
            <a:endParaRPr b="0" lang="en-US" sz="3200" spc="-1" strike="noStrike">
              <a:latin typeface="Arial"/>
            </a:endParaRPr>
          </a:p>
          <a:p>
            <a:pPr marL="291960" algn="ctr">
              <a:buNone/>
            </a:pPr>
            <a:endParaRPr b="0" lang="en-US" sz="3200" spc="-1" strike="noStrike">
              <a:latin typeface="Arial"/>
            </a:endParaRPr>
          </a:p>
          <a:p>
            <a:pPr marL="291960" algn="ctr">
              <a:buNone/>
            </a:pPr>
            <a:r>
              <a:rPr b="0" lang="en-US" sz="3200" spc="-1" strike="noStrike">
                <a:solidFill>
                  <a:srgbClr val="ffffff"/>
                </a:solidFill>
                <a:latin typeface="Rockwell-Regular"/>
                <a:ea typeface="Rockwell-Regular"/>
              </a:rPr>
              <a:t>INFLUENCE THE RHYTHM OF THE ENERGY!</a:t>
            </a:r>
            <a:endParaRPr b="0" lang="en-US" sz="3200" spc="-1" strike="noStrike">
              <a:latin typeface="Arial"/>
            </a:endParaRPr>
          </a:p>
          <a:p>
            <a:pPr marL="291960" algn="ctr">
              <a:buNone/>
            </a:pPr>
            <a:endParaRPr b="0" lang="en-US" sz="3200" spc="-1" strike="noStrike">
              <a:latin typeface="Arial"/>
            </a:endParaRPr>
          </a:p>
          <a:p>
            <a:pPr marL="291960" algn="ctr">
              <a:buNone/>
            </a:pPr>
            <a:r>
              <a:rPr b="0" lang="en-US" sz="3200" spc="-1" strike="noStrike">
                <a:solidFill>
                  <a:srgbClr val="ffffff"/>
                </a:solidFill>
                <a:latin typeface="Rockwell-Regular"/>
                <a:ea typeface="Rockwell-Regular"/>
              </a:rPr>
              <a:t>Both you and the Client Must Learn to Stay within The Window of Tolerance.</a:t>
            </a:r>
            <a:endParaRPr b="0" lang="en-US" sz="3200" spc="-1" strike="noStrike">
              <a:latin typeface="Arial"/>
            </a:endParaRPr>
          </a:p>
          <a:p>
            <a:pPr marL="291960" algn="ctr">
              <a:buNone/>
            </a:pPr>
            <a:r>
              <a:rPr b="0" lang="en-US" sz="3200" spc="-1" strike="noStrike">
                <a:solidFill>
                  <a:srgbClr val="ffffff"/>
                </a:solidFill>
                <a:latin typeface="Rockwell-Regular"/>
                <a:ea typeface="Rockwell-Regular"/>
              </a:rPr>
              <a:t>TRACK THE FIELD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99" name=""/>
          <p:cNvSpPr txBox="1"/>
          <p:nvPr/>
        </p:nvSpPr>
        <p:spPr>
          <a:xfrm>
            <a:off x="457200" y="253440"/>
            <a:ext cx="8229600" cy="2565720"/>
          </a:xfrm>
          <a:prstGeom prst="rect">
            <a:avLst/>
          </a:prstGeom>
          <a:noFill/>
          <a:ln w="0">
            <a:noFill/>
          </a:ln>
        </p:spPr>
        <p:txBody>
          <a:bodyPr lIns="90000" rIns="90000" tIns="45000" bIns="45000" anchor="b">
            <a:normAutofit/>
          </a:bodyPr>
          <a:p>
            <a:pPr algn="r">
              <a:buNone/>
            </a:pPr>
            <a:r>
              <a:rPr b="0" lang="en-US" sz="4600" spc="-1" strike="noStrike">
                <a:solidFill>
                  <a:srgbClr val="e7e9ca"/>
                </a:solidFill>
                <a:latin typeface="Rockwell-Regular"/>
                <a:ea typeface="Rockwell-Regular"/>
              </a:rPr>
              <a:t>Flooding to Maximize Window of Tolerance.  Only for Advanced Clients</a:t>
            </a:r>
            <a:endParaRPr b="0" lang="en-US" sz="4600" spc="-1" strike="noStrike">
              <a:latin typeface="Arial"/>
            </a:endParaRPr>
          </a:p>
        </p:txBody>
      </p:sp>
      <p:sp>
        <p:nvSpPr>
          <p:cNvPr id="100" name=""/>
          <p:cNvSpPr txBox="1"/>
          <p:nvPr/>
        </p:nvSpPr>
        <p:spPr>
          <a:xfrm>
            <a:off x="457200" y="3581280"/>
            <a:ext cx="8229600" cy="2591280"/>
          </a:xfrm>
          <a:prstGeom prst="rect">
            <a:avLst/>
          </a:prstGeom>
          <a:noFill/>
          <a:ln w="0">
            <a:noFill/>
          </a:ln>
        </p:spPr>
        <p:txBody>
          <a:bodyPr lIns="90000" rIns="90000" tIns="45000" bIns="45000" anchor="t">
            <a:normAutofit/>
          </a:bodyPr>
          <a:p>
            <a:r>
              <a:rPr b="0" lang="en-US" sz="3200" spc="-1" strike="noStrike">
                <a:solidFill>
                  <a:srgbClr val="ffffff"/>
                </a:solidFill>
                <a:latin typeface="Rockwell-Regular"/>
                <a:ea typeface="Rockwell-Regular"/>
              </a:rPr>
              <a:t>What is your edge?   The more flooding you can manage and not lose your enlightened observer,  the further you are on the ME-B Stages.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01" name=""/>
          <p:cNvSpPr txBox="1"/>
          <p:nvPr/>
        </p:nvSpPr>
        <p:spPr>
          <a:xfrm>
            <a:off x="457200" y="253440"/>
            <a:ext cx="8229600" cy="1143000"/>
          </a:xfrm>
          <a:prstGeom prst="rect">
            <a:avLst/>
          </a:prstGeom>
          <a:noFill/>
          <a:ln w="0">
            <a:noFill/>
          </a:ln>
        </p:spPr>
        <p:txBody>
          <a:bodyPr lIns="90000" rIns="90000" tIns="45000" bIns="45000" anchor="b">
            <a:normAutofit/>
          </a:bodyPr>
          <a:p>
            <a:pPr algn="r">
              <a:buNone/>
            </a:pPr>
            <a:r>
              <a:rPr b="1" lang="en-US" sz="4100" spc="-1" strike="noStrike">
                <a:solidFill>
                  <a:srgbClr val="e7e9ca"/>
                </a:solidFill>
                <a:latin typeface="Rockwell-Bold"/>
                <a:ea typeface="Rockwell-Bold"/>
              </a:rPr>
              <a:t>SIFTING INFORMATION </a:t>
            </a:r>
            <a:endParaRPr b="0" lang="en-US" sz="4100" spc="-1" strike="noStrike">
              <a:latin typeface="Arial"/>
            </a:endParaRPr>
          </a:p>
        </p:txBody>
      </p:sp>
      <p:sp>
        <p:nvSpPr>
          <p:cNvPr id="102" name=""/>
          <p:cNvSpPr txBox="1"/>
          <p:nvPr/>
        </p:nvSpPr>
        <p:spPr>
          <a:xfrm>
            <a:off x="457200" y="1646280"/>
            <a:ext cx="8229600" cy="4526280"/>
          </a:xfrm>
          <a:prstGeom prst="rect">
            <a:avLst/>
          </a:prstGeom>
          <a:noFill/>
          <a:ln w="0">
            <a:noFill/>
          </a:ln>
        </p:spPr>
        <p:txBody>
          <a:bodyPr lIns="90000" rIns="90000" tIns="45000" bIns="45000" anchor="t">
            <a:normAutofit/>
          </a:bodyPr>
          <a:p>
            <a:pPr marL="291960" algn="ctr">
              <a:buNone/>
            </a:pPr>
            <a:r>
              <a:rPr b="0" lang="en-US" sz="3200" spc="-1" strike="noStrike">
                <a:solidFill>
                  <a:srgbClr val="ffffff"/>
                </a:solidFill>
                <a:latin typeface="Rockwell-Regular"/>
                <a:ea typeface="Rockwell-Regular"/>
              </a:rPr>
              <a:t>When trauma has been activated, people typically have trouble sifting through  significant information from inconsequential information so they can determine if there is a threat.  </a:t>
            </a:r>
            <a:endParaRPr b="0" lang="en-US" sz="3200" spc="-1" strike="noStrike">
              <a:latin typeface="Arial"/>
            </a:endParaRPr>
          </a:p>
          <a:p>
            <a:pPr marL="291960" algn="ctr">
              <a:buNone/>
            </a:pPr>
            <a:r>
              <a:rPr b="0" lang="en-US" sz="3200" spc="-1" strike="noStrike">
                <a:solidFill>
                  <a:srgbClr val="ffffff"/>
                </a:solidFill>
                <a:latin typeface="Rockwell-Regular"/>
                <a:ea typeface="Rockwell-Regular"/>
              </a:rPr>
              <a:t>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03" name=""/>
          <p:cNvSpPr txBox="1"/>
          <p:nvPr/>
        </p:nvSpPr>
        <p:spPr>
          <a:xfrm>
            <a:off x="457200" y="0"/>
            <a:ext cx="8229600" cy="1066680"/>
          </a:xfrm>
          <a:prstGeom prst="rect">
            <a:avLst/>
          </a:prstGeom>
          <a:noFill/>
          <a:ln w="0">
            <a:noFill/>
          </a:ln>
        </p:spPr>
        <p:txBody>
          <a:bodyPr lIns="90000" rIns="90000" tIns="45000" bIns="45000" anchor="b">
            <a:normAutofit/>
          </a:bodyPr>
          <a:p>
            <a:pPr algn="ctr">
              <a:buNone/>
            </a:pPr>
            <a:r>
              <a:rPr b="0" lang="en-US" sz="3000" spc="-1" strike="noStrike">
                <a:solidFill>
                  <a:srgbClr val="e7e9ca"/>
                </a:solidFill>
                <a:latin typeface="Rockwell-Regular"/>
                <a:ea typeface="Rockwell-Regular"/>
              </a:rPr>
              <a:t>Orienting Reflex/Stages of Orienting</a:t>
            </a:r>
            <a:endParaRPr b="0" lang="en-US" sz="3000" spc="-1" strike="noStrike">
              <a:latin typeface="Arial"/>
            </a:endParaRPr>
          </a:p>
        </p:txBody>
      </p:sp>
      <p:sp>
        <p:nvSpPr>
          <p:cNvPr id="104" name=""/>
          <p:cNvSpPr txBox="1"/>
          <p:nvPr/>
        </p:nvSpPr>
        <p:spPr>
          <a:xfrm>
            <a:off x="457200" y="838080"/>
            <a:ext cx="8229600" cy="5867280"/>
          </a:xfrm>
          <a:prstGeom prst="rect">
            <a:avLst/>
          </a:prstGeom>
          <a:noFill/>
          <a:ln w="0">
            <a:noFill/>
          </a:ln>
        </p:spPr>
        <p:txBody>
          <a:bodyPr lIns="90000" rIns="90000" tIns="45000" bIns="45000" anchor="t">
            <a:normAutofit/>
          </a:bodyPr>
          <a:p>
            <a:pPr marL="291960">
              <a:lnSpc>
                <a:spcPct val="80000"/>
              </a:lnSpc>
              <a:buNone/>
            </a:pPr>
            <a:endParaRPr b="0" lang="en-US" sz="1800" spc="-1" strike="noStrike">
              <a:latin typeface="Arial"/>
            </a:endParaRPr>
          </a:p>
          <a:p>
            <a:pPr marL="817200" indent="-817200">
              <a:lnSpc>
                <a:spcPct val="80000"/>
              </a:lnSpc>
              <a:buClr>
                <a:srgbClr val="000000"/>
              </a:buClr>
              <a:buSzPct val="45000"/>
              <a:buFont typeface=""/>
              <a:buChar char=""/>
            </a:pPr>
            <a:r>
              <a:rPr b="0" lang="en-US" sz="1800" spc="-1" strike="noStrike">
                <a:latin typeface="Arial"/>
              </a:rPr>
              <a:t> </a:t>
            </a:r>
            <a:endParaRPr b="0" lang="en-US" sz="1800" spc="-1" strike="noStrike">
              <a:latin typeface="Arial"/>
            </a:endParaRPr>
          </a:p>
          <a:p>
            <a:pPr marL="221400" indent="-221400">
              <a:lnSpc>
                <a:spcPct val="80000"/>
              </a:lnSpc>
              <a:buClr>
                <a:srgbClr val="000000"/>
              </a:buClr>
              <a:buSzPct val="45000"/>
              <a:buFont typeface=""/>
              <a:buChar char=""/>
            </a:pPr>
            <a:r>
              <a:rPr b="0" lang="en-US" sz="1600" spc="-1" strike="noStrike">
                <a:solidFill>
                  <a:srgbClr val="ffffff"/>
                </a:solidFill>
                <a:latin typeface="Rockwell-Regular"/>
                <a:ea typeface="Rockwell-Regular"/>
              </a:rPr>
              <a:t>Arousal is the first stage.  It may be something as simple as noticing/not noticing a door slam.</a:t>
            </a:r>
            <a:endParaRPr b="0" lang="en-US" sz="1600" spc="-1" strike="noStrike">
              <a:latin typeface="Arial"/>
            </a:endParaRPr>
          </a:p>
          <a:p>
            <a:pPr marL="291960">
              <a:lnSpc>
                <a:spcPct val="80000"/>
              </a:lnSpc>
              <a:buNone/>
            </a:pPr>
            <a:endParaRPr b="0" lang="en-US" sz="1600" spc="-1" strike="noStrike">
              <a:latin typeface="Arial"/>
            </a:endParaRPr>
          </a:p>
          <a:p>
            <a:pPr marL="221400" indent="-221400">
              <a:lnSpc>
                <a:spcPct val="80000"/>
              </a:lnSpc>
              <a:buClr>
                <a:srgbClr val="000000"/>
              </a:buClr>
              <a:buSzPct val="45000"/>
              <a:buFont typeface=""/>
              <a:buChar char=""/>
            </a:pPr>
            <a:r>
              <a:rPr b="0" lang="en-US" sz="1600" spc="-1" strike="noStrike">
                <a:solidFill>
                  <a:srgbClr val="ffffff"/>
                </a:solidFill>
                <a:latin typeface="Rockwell-Regular"/>
                <a:ea typeface="Rockwell-Regular"/>
              </a:rPr>
              <a:t>Activity arrest to gather information.  Usually a person stops what they are doing to determine if there is something wrong.  </a:t>
            </a:r>
            <a:endParaRPr b="0" lang="en-US" sz="1600" spc="-1" strike="noStrike">
              <a:latin typeface="Arial"/>
            </a:endParaRPr>
          </a:p>
          <a:p>
            <a:pPr marL="291960">
              <a:lnSpc>
                <a:spcPct val="80000"/>
              </a:lnSpc>
              <a:buNone/>
            </a:pPr>
            <a:r>
              <a:rPr b="0" lang="en-US" sz="1600" spc="-1" strike="noStrike">
                <a:solidFill>
                  <a:srgbClr val="ffffff"/>
                </a:solidFill>
                <a:latin typeface="Rockwell-Regular"/>
                <a:ea typeface="Rockwell-Regular"/>
              </a:rPr>
              <a:t> </a:t>
            </a:r>
            <a:endParaRPr b="0" lang="en-US" sz="1600" spc="-1" strike="noStrike">
              <a:latin typeface="Arial"/>
            </a:endParaRPr>
          </a:p>
          <a:p>
            <a:pPr marL="221400" indent="-221400">
              <a:lnSpc>
                <a:spcPct val="80000"/>
              </a:lnSpc>
              <a:buClr>
                <a:srgbClr val="000000"/>
              </a:buClr>
              <a:buSzPct val="45000"/>
              <a:buFont typeface=""/>
              <a:buChar char=""/>
            </a:pPr>
            <a:r>
              <a:rPr b="0" lang="en-US" sz="1600" spc="-1" strike="noStrike">
                <a:solidFill>
                  <a:srgbClr val="ffffff"/>
                </a:solidFill>
                <a:latin typeface="Rockwell-Regular"/>
                <a:ea typeface="Rockwell-Regular"/>
              </a:rPr>
              <a:t>Sensory Alertness.  Senses of smell, taste, hearing, kinesthetic, direct knowing, intuition kick in to determine if there is a real threat. </a:t>
            </a:r>
            <a:endParaRPr b="0" lang="en-US" sz="1600" spc="-1" strike="noStrike">
              <a:latin typeface="Arial"/>
            </a:endParaRPr>
          </a:p>
          <a:p>
            <a:pPr marL="291960">
              <a:lnSpc>
                <a:spcPct val="80000"/>
              </a:lnSpc>
              <a:buNone/>
            </a:pPr>
            <a:endParaRPr b="0" lang="en-US" sz="1600" spc="-1" strike="noStrike">
              <a:latin typeface="Arial"/>
            </a:endParaRPr>
          </a:p>
          <a:p>
            <a:pPr marL="221400" indent="-221400">
              <a:lnSpc>
                <a:spcPct val="80000"/>
              </a:lnSpc>
              <a:buClr>
                <a:srgbClr val="000000"/>
              </a:buClr>
              <a:buSzPct val="45000"/>
              <a:buFont typeface=""/>
              <a:buChar char=""/>
            </a:pPr>
            <a:r>
              <a:rPr b="0" lang="en-US" sz="1600" spc="-1" strike="noStrike">
                <a:solidFill>
                  <a:srgbClr val="ffffff"/>
                </a:solidFill>
                <a:latin typeface="Rockwell-Regular"/>
                <a:ea typeface="Rockwell-Regular"/>
              </a:rPr>
              <a:t>Muscular adjustments. </a:t>
            </a:r>
            <a:endParaRPr b="0" lang="en-US" sz="1600" spc="-1" strike="noStrike">
              <a:latin typeface="Arial"/>
            </a:endParaRPr>
          </a:p>
          <a:p>
            <a:pPr marL="817200" indent="-817200">
              <a:lnSpc>
                <a:spcPct val="80000"/>
              </a:lnSpc>
              <a:buClr>
                <a:srgbClr val="000000"/>
              </a:buClr>
              <a:buSzPct val="45000"/>
              <a:buFont typeface=""/>
              <a:buChar char=""/>
            </a:pPr>
            <a:r>
              <a:rPr b="0" lang="en-US" sz="1800" spc="-1" strike="noStrike">
                <a:latin typeface="Arial"/>
              </a:rPr>
              <a:t> </a:t>
            </a:r>
            <a:endParaRPr b="0" lang="en-US" sz="1800" spc="-1" strike="noStrike">
              <a:latin typeface="Arial"/>
            </a:endParaRPr>
          </a:p>
          <a:p>
            <a:pPr marL="221400" indent="-221400">
              <a:lnSpc>
                <a:spcPct val="80000"/>
              </a:lnSpc>
              <a:buClr>
                <a:srgbClr val="000000"/>
              </a:buClr>
              <a:buSzPct val="45000"/>
              <a:buFont typeface=""/>
              <a:buChar char=""/>
            </a:pPr>
            <a:r>
              <a:rPr b="0" lang="en-US" sz="1600" spc="-1" strike="noStrike">
                <a:solidFill>
                  <a:srgbClr val="ffffff"/>
                </a:solidFill>
                <a:latin typeface="Rockwell-Regular"/>
                <a:ea typeface="Rockwell-Regular"/>
              </a:rPr>
              <a:t>Scanning helps determine how to react. The body symptoms are eyes, then head movement.  </a:t>
            </a:r>
            <a:endParaRPr b="0" lang="en-US" sz="1600" spc="-1" strike="noStrike">
              <a:latin typeface="Arial"/>
            </a:endParaRPr>
          </a:p>
          <a:p>
            <a:pPr marL="291960">
              <a:lnSpc>
                <a:spcPct val="80000"/>
              </a:lnSpc>
              <a:buNone/>
            </a:pPr>
            <a:r>
              <a:rPr b="0" lang="en-US" sz="1600" spc="-1" strike="noStrike">
                <a:solidFill>
                  <a:srgbClr val="ffffff"/>
                </a:solidFill>
                <a:latin typeface="Rockwell-Regular"/>
                <a:ea typeface="Rockwell-Regular"/>
              </a:rPr>
              <a:t> </a:t>
            </a:r>
            <a:endParaRPr b="0" lang="en-US" sz="1600" spc="-1" strike="noStrike">
              <a:latin typeface="Arial"/>
            </a:endParaRPr>
          </a:p>
          <a:p>
            <a:pPr marL="221400" indent="-221400">
              <a:lnSpc>
                <a:spcPct val="80000"/>
              </a:lnSpc>
              <a:buClr>
                <a:srgbClr val="000000"/>
              </a:buClr>
              <a:buSzPct val="45000"/>
              <a:buFont typeface=""/>
              <a:buChar char=""/>
            </a:pPr>
            <a:r>
              <a:rPr b="0" lang="en-US" sz="1600" spc="-1" strike="noStrike">
                <a:solidFill>
                  <a:srgbClr val="ffffff"/>
                </a:solidFill>
                <a:latin typeface="Rockwell-Regular"/>
                <a:ea typeface="Rockwell-Regular"/>
              </a:rPr>
              <a:t>Location in space.  Where is the threat.  </a:t>
            </a:r>
            <a:endParaRPr b="0" lang="en-US" sz="1600" spc="-1" strike="noStrike">
              <a:latin typeface="Arial"/>
            </a:endParaRPr>
          </a:p>
          <a:p>
            <a:pPr marL="291960">
              <a:lnSpc>
                <a:spcPct val="80000"/>
              </a:lnSpc>
              <a:buNone/>
            </a:pPr>
            <a:r>
              <a:rPr b="0" lang="en-US" sz="1600" spc="-1" strike="noStrike">
                <a:solidFill>
                  <a:srgbClr val="ffffff"/>
                </a:solidFill>
                <a:latin typeface="Rockwell-Regular"/>
                <a:ea typeface="Rockwell-Regular"/>
              </a:rPr>
              <a:t> </a:t>
            </a:r>
            <a:endParaRPr b="0" lang="en-US" sz="1600" spc="-1" strike="noStrike">
              <a:latin typeface="Arial"/>
            </a:endParaRPr>
          </a:p>
          <a:p>
            <a:pPr marL="221400" indent="-221400">
              <a:lnSpc>
                <a:spcPct val="80000"/>
              </a:lnSpc>
              <a:buClr>
                <a:srgbClr val="000000"/>
              </a:buClr>
              <a:buSzPct val="45000"/>
              <a:buFont typeface=""/>
              <a:buChar char=""/>
            </a:pPr>
            <a:r>
              <a:rPr b="0" lang="en-US" sz="1600" spc="-1" strike="noStrike">
                <a:solidFill>
                  <a:srgbClr val="ffffff"/>
                </a:solidFill>
                <a:latin typeface="Rockwell-Regular"/>
                <a:ea typeface="Rockwell-Regular"/>
              </a:rPr>
              <a:t>Identification and appraisal.  Appraisal depends upon the person to separate past from present </a:t>
            </a:r>
            <a:endParaRPr b="0" lang="en-US" sz="1600" spc="-1" strike="noStrike">
              <a:latin typeface="Arial"/>
            </a:endParaRPr>
          </a:p>
          <a:p>
            <a:pPr marL="221400" indent="-221400">
              <a:lnSpc>
                <a:spcPct val="80000"/>
              </a:lnSpc>
              <a:buClr>
                <a:srgbClr val="000000"/>
              </a:buClr>
              <a:buSzPct val="45000"/>
              <a:buFont typeface=""/>
              <a:buChar char=""/>
            </a:pPr>
            <a:r>
              <a:rPr b="0" lang="en-US" sz="1600" spc="-1" strike="noStrike">
                <a:solidFill>
                  <a:srgbClr val="ffffff"/>
                </a:solidFill>
                <a:latin typeface="Rockwell-Regular"/>
                <a:ea typeface="Rockwell-Regular"/>
              </a:rPr>
              <a:t>Action.  If the action is based on a malfunctioning higher brain, or a failure to activate the primal brain or sympathetic nervous system’s responses, then a client will replay the past in the present and thus re-traumatize themselves if they don’t respond appropriately to the stimuli.</a:t>
            </a:r>
            <a:endParaRPr b="0" lang="en-US" sz="1600" spc="-1" strike="noStrike">
              <a:latin typeface="Arial"/>
            </a:endParaRPr>
          </a:p>
          <a:p>
            <a:pPr marL="817200" indent="-817200">
              <a:lnSpc>
                <a:spcPct val="80000"/>
              </a:lnSpc>
              <a:buClr>
                <a:srgbClr val="000000"/>
              </a:buClr>
              <a:buSzPct val="45000"/>
              <a:buFont typeface=""/>
              <a:buChar char=""/>
            </a:pPr>
            <a:r>
              <a:rPr b="0" lang="en-US" sz="1800" spc="-1" strike="noStrike">
                <a:latin typeface="Arial"/>
              </a:rPr>
              <a:t> </a:t>
            </a:r>
            <a:endParaRPr b="0" lang="en-US" sz="1800" spc="-1" strike="noStrike">
              <a:latin typeface="Arial"/>
            </a:endParaRPr>
          </a:p>
          <a:p>
            <a:pPr marL="221400" indent="-221400">
              <a:lnSpc>
                <a:spcPct val="80000"/>
              </a:lnSpc>
              <a:buClr>
                <a:srgbClr val="000000"/>
              </a:buClr>
              <a:buSzPct val="45000"/>
              <a:buFont typeface=""/>
              <a:buChar char=""/>
            </a:pPr>
            <a:r>
              <a:rPr b="0" lang="en-US" sz="1600" spc="-1" strike="noStrike">
                <a:solidFill>
                  <a:srgbClr val="ffffff"/>
                </a:solidFill>
                <a:latin typeface="Rockwell-Regular"/>
                <a:ea typeface="Rockwell-Regular"/>
              </a:rPr>
              <a:t>Reorganization.  In this final stage, re-organization occurs, the system returns to homeostasis, re-orienting to other objects/people/relationships appropriately and not based on defense and/or a programmed response.  (Ogden, Pat; </a:t>
            </a:r>
            <a:r>
              <a:rPr b="0" lang="en-US" sz="1600" spc="-1" strike="noStrike" u="sng">
                <a:solidFill>
                  <a:srgbClr val="ffffff"/>
                </a:solidFill>
                <a:uFillTx/>
                <a:latin typeface="Rockwell-Regular"/>
                <a:ea typeface="Rockwell-Regular"/>
              </a:rPr>
              <a:t>Trauma and the Body</a:t>
            </a:r>
            <a:r>
              <a:rPr b="0" lang="en-US" sz="1600" spc="-1" strike="noStrike">
                <a:solidFill>
                  <a:srgbClr val="ffffff"/>
                </a:solidFill>
                <a:latin typeface="Rockwell-Regular"/>
                <a:ea typeface="Rockwell-Regular"/>
              </a:rPr>
              <a:t>  p. 76)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05" name=""/>
          <p:cNvSpPr txBox="1"/>
          <p:nvPr/>
        </p:nvSpPr>
        <p:spPr>
          <a:xfrm>
            <a:off x="457200" y="253440"/>
            <a:ext cx="8229600" cy="1143000"/>
          </a:xfrm>
          <a:prstGeom prst="rect">
            <a:avLst/>
          </a:prstGeom>
          <a:noFill/>
          <a:ln w="0">
            <a:noFill/>
          </a:ln>
        </p:spPr>
        <p:txBody>
          <a:bodyPr lIns="90000" rIns="90000" tIns="45000" bIns="45000" anchor="b">
            <a:normAutofit/>
          </a:bodyPr>
          <a:p>
            <a:pPr algn="ctr">
              <a:buNone/>
            </a:pPr>
            <a:r>
              <a:rPr b="0" lang="en-US" sz="3200" spc="-1" strike="noStrike">
                <a:solidFill>
                  <a:srgbClr val="e7e9ca"/>
                </a:solidFill>
                <a:latin typeface="Rockwell-Regular"/>
                <a:ea typeface="Rockwell-Regular"/>
              </a:rPr>
              <a:t>LEARN TO ORIENT IN A HEALTHY MANNER in ALL ME-B SYSTEMS</a:t>
            </a:r>
            <a:endParaRPr b="0" lang="en-US" sz="3200" spc="-1" strike="noStrike">
              <a:latin typeface="Arial"/>
            </a:endParaRPr>
          </a:p>
        </p:txBody>
      </p:sp>
      <p:sp>
        <p:nvSpPr>
          <p:cNvPr id="106" name=""/>
          <p:cNvSpPr txBox="1"/>
          <p:nvPr/>
        </p:nvSpPr>
        <p:spPr>
          <a:xfrm>
            <a:off x="457200" y="1646280"/>
            <a:ext cx="8229600" cy="4526280"/>
          </a:xfrm>
          <a:prstGeom prst="rect">
            <a:avLst/>
          </a:prstGeom>
          <a:noFill/>
          <a:ln w="0">
            <a:noFill/>
          </a:ln>
        </p:spPr>
        <p:txBody>
          <a:bodyPr lIns="90000" rIns="90000" tIns="45000" bIns="45000" anchor="t">
            <a:normAutofit/>
          </a:bodyPr>
          <a:p>
            <a:pPr marL="291960">
              <a:lnSpc>
                <a:spcPct val="80000"/>
              </a:lnSpc>
              <a:buNone/>
            </a:pPr>
            <a:endParaRPr b="0" lang="en-US" sz="1800" spc="-1" strike="noStrike">
              <a:latin typeface="Arial"/>
            </a:endParaRPr>
          </a:p>
          <a:p>
            <a:pPr marL="291960">
              <a:lnSpc>
                <a:spcPct val="80000"/>
              </a:lnSpc>
              <a:buNone/>
            </a:pPr>
            <a:r>
              <a:rPr b="0" lang="en-US" sz="2900" spc="-1" strike="noStrike">
                <a:solidFill>
                  <a:srgbClr val="ffffff"/>
                </a:solidFill>
                <a:latin typeface="Rockwell-Regular"/>
                <a:ea typeface="Rockwell-Regular"/>
              </a:rPr>
              <a:t>We can take in new information about safety by: </a:t>
            </a:r>
            <a:endParaRPr b="0" lang="en-US" sz="2900" spc="-1" strike="noStrike">
              <a:latin typeface="Arial"/>
            </a:endParaRPr>
          </a:p>
          <a:p>
            <a:pPr marL="385920" indent="-385920">
              <a:lnSpc>
                <a:spcPct val="80000"/>
              </a:lnSpc>
              <a:buClr>
                <a:srgbClr val="000000"/>
              </a:buClr>
              <a:buSzPct val="45000"/>
              <a:buFont typeface="StarSymbol"/>
              <a:buAutoNum type="arabicParenR"/>
            </a:pPr>
            <a:r>
              <a:rPr b="0" lang="en-US" sz="2900" spc="-1" strike="noStrike">
                <a:solidFill>
                  <a:srgbClr val="ffffff"/>
                </a:solidFill>
                <a:latin typeface="Rockwell-Regular"/>
                <a:ea typeface="Rockwell-Regular"/>
              </a:rPr>
              <a:t>accurately evaluate threat, </a:t>
            </a:r>
            <a:endParaRPr b="0" lang="en-US" sz="2900" spc="-1" strike="noStrike">
              <a:latin typeface="Arial"/>
            </a:endParaRPr>
          </a:p>
          <a:p>
            <a:pPr marL="514440">
              <a:lnSpc>
                <a:spcPct val="80000"/>
              </a:lnSpc>
              <a:buNone/>
            </a:pPr>
            <a:r>
              <a:rPr b="0" lang="en-US" sz="2900" spc="-1" strike="noStrike">
                <a:solidFill>
                  <a:srgbClr val="ffffff"/>
                </a:solidFill>
                <a:latin typeface="Rockwell-Regular"/>
                <a:ea typeface="Rockwell-Regular"/>
              </a:rPr>
              <a:t>(2) integrate a wide array of stimuli as perceived by our HSP and senses,  </a:t>
            </a:r>
            <a:endParaRPr b="0" lang="en-US" sz="2900" spc="-1" strike="noStrike">
              <a:latin typeface="Arial"/>
            </a:endParaRPr>
          </a:p>
          <a:p>
            <a:pPr marL="514440">
              <a:lnSpc>
                <a:spcPct val="80000"/>
              </a:lnSpc>
              <a:buNone/>
            </a:pPr>
            <a:r>
              <a:rPr b="0" lang="en-US" sz="2900" spc="-1" strike="noStrike">
                <a:solidFill>
                  <a:srgbClr val="ffffff"/>
                </a:solidFill>
                <a:latin typeface="Rockwell-Regular"/>
                <a:ea typeface="Rockwell-Regular"/>
              </a:rPr>
              <a:t>(3) notice what is old trauma being activated and what is new information,</a:t>
            </a:r>
            <a:endParaRPr b="0" lang="en-US" sz="2900" spc="-1" strike="noStrike">
              <a:latin typeface="Arial"/>
            </a:endParaRPr>
          </a:p>
          <a:p>
            <a:pPr marL="514440">
              <a:lnSpc>
                <a:spcPct val="80000"/>
              </a:lnSpc>
              <a:buNone/>
            </a:pPr>
            <a:r>
              <a:rPr b="0" lang="en-US" sz="2900" spc="-1" strike="noStrike">
                <a:solidFill>
                  <a:srgbClr val="ffffff"/>
                </a:solidFill>
                <a:latin typeface="Rockwell-Regular"/>
                <a:ea typeface="Rockwell-Regular"/>
              </a:rPr>
              <a:t>(4) repattern/transform old trauma, so you can </a:t>
            </a:r>
            <a:endParaRPr b="0" lang="en-US" sz="2900" spc="-1" strike="noStrike">
              <a:latin typeface="Arial"/>
            </a:endParaRPr>
          </a:p>
          <a:p>
            <a:pPr marL="514440">
              <a:lnSpc>
                <a:spcPct val="80000"/>
              </a:lnSpc>
              <a:buNone/>
            </a:pPr>
            <a:r>
              <a:rPr b="0" lang="en-US" sz="2900" spc="-1" strike="noStrike">
                <a:solidFill>
                  <a:srgbClr val="ffffff"/>
                </a:solidFill>
                <a:latin typeface="Rockwell-Regular"/>
                <a:ea typeface="Rockwell-Regular"/>
              </a:rPr>
              <a:t>(5) shift old patterns in Mind-Energy Body and </a:t>
            </a:r>
            <a:r>
              <a:rPr b="1" i="1" lang="en-US" sz="2900" spc="-1" strike="noStrike">
                <a:solidFill>
                  <a:srgbClr val="ffffff"/>
                </a:solidFill>
                <a:latin typeface="Rockwell-BoldItalic"/>
                <a:ea typeface="Rockwell-BoldItalic"/>
              </a:rPr>
              <a:t>new realities can be realized.  </a:t>
            </a:r>
            <a:endParaRPr b="0" lang="en-US" sz="29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07" name=""/>
          <p:cNvSpPr txBox="1"/>
          <p:nvPr/>
        </p:nvSpPr>
        <p:spPr>
          <a:xfrm>
            <a:off x="457200" y="152280"/>
            <a:ext cx="8229600" cy="1676520"/>
          </a:xfrm>
          <a:prstGeom prst="rect">
            <a:avLst/>
          </a:prstGeom>
          <a:noFill/>
          <a:ln w="0">
            <a:noFill/>
          </a:ln>
        </p:spPr>
        <p:txBody>
          <a:bodyPr lIns="90000" rIns="90000" tIns="45000" bIns="45000" anchor="b">
            <a:normAutofit fontScale="90000"/>
          </a:bodyPr>
          <a:p>
            <a:pPr algn="r">
              <a:buNone/>
            </a:pPr>
            <a:r>
              <a:rPr b="0" lang="en-US" sz="4100" spc="-1" strike="noStrike">
                <a:solidFill>
                  <a:srgbClr val="e7e9ca"/>
                </a:solidFill>
                <a:latin typeface="Rockwell-Regular"/>
                <a:ea typeface="Rockwell-Regular"/>
              </a:rPr>
              <a:t>TRACK ENERGY AND BODY CUES TO PREVENT OVER/UNDER STIMULATION</a:t>
            </a:r>
            <a:endParaRPr b="0" lang="en-US" sz="4100" spc="-1" strike="noStrike">
              <a:latin typeface="Arial"/>
            </a:endParaRPr>
          </a:p>
        </p:txBody>
      </p:sp>
      <p:sp>
        <p:nvSpPr>
          <p:cNvPr id="108" name=""/>
          <p:cNvSpPr txBox="1"/>
          <p:nvPr/>
        </p:nvSpPr>
        <p:spPr>
          <a:xfrm>
            <a:off x="457200" y="1905120"/>
            <a:ext cx="8229600" cy="4221000"/>
          </a:xfrm>
          <a:prstGeom prst="rect">
            <a:avLst/>
          </a:prstGeom>
          <a:noFill/>
          <a:ln w="0">
            <a:noFill/>
          </a:ln>
        </p:spPr>
        <p:txBody>
          <a:bodyPr lIns="90000" rIns="90000" tIns="45000" bIns="45000" anchor="t">
            <a:normAutofit/>
          </a:bodyPr>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Breath</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Eyes</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Head position, scanning, looking down or away</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Shoulders collapsed or back</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Facial expressions</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Feet – soles rolled inward or outward or tucked under</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Tightness or flaccid muscles</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Posture </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Sounds</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Body movements, especially hands and torso</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Body types as represented by the character structures</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Notice your body too – it often mirrors what is happening in the client</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Other cues your HSP identifies.</a:t>
            </a:r>
            <a:endParaRPr b="0" lang="en-US" sz="2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09" name=""/>
          <p:cNvSpPr txBox="1"/>
          <p:nvPr/>
        </p:nvSpPr>
        <p:spPr>
          <a:xfrm>
            <a:off x="457200" y="253440"/>
            <a:ext cx="8229600" cy="1143000"/>
          </a:xfrm>
          <a:prstGeom prst="rect">
            <a:avLst/>
          </a:prstGeom>
          <a:noFill/>
          <a:ln w="0">
            <a:noFill/>
          </a:ln>
        </p:spPr>
        <p:txBody>
          <a:bodyPr lIns="90000" rIns="90000" tIns="45000" bIns="45000" anchor="b">
            <a:normAutofit/>
          </a:bodyPr>
          <a:p>
            <a:pPr algn="r">
              <a:buNone/>
            </a:pPr>
            <a:r>
              <a:rPr b="0" lang="en-US" sz="4100" spc="-1" strike="noStrike">
                <a:solidFill>
                  <a:srgbClr val="e7e9ca"/>
                </a:solidFill>
                <a:latin typeface="Rockwell-Regular"/>
                <a:ea typeface="Rockwell-Regular"/>
              </a:rPr>
              <a:t>The Mind Alone Doesn’t Do It!</a:t>
            </a:r>
            <a:endParaRPr b="0" lang="en-US" sz="4100" spc="-1" strike="noStrike">
              <a:latin typeface="Arial"/>
            </a:endParaRPr>
          </a:p>
        </p:txBody>
      </p:sp>
      <p:sp>
        <p:nvSpPr>
          <p:cNvPr id="110" name=""/>
          <p:cNvSpPr txBox="1"/>
          <p:nvPr/>
        </p:nvSpPr>
        <p:spPr>
          <a:xfrm>
            <a:off x="457200" y="1646280"/>
            <a:ext cx="8229600" cy="4526280"/>
          </a:xfrm>
          <a:prstGeom prst="rect">
            <a:avLst/>
          </a:prstGeom>
          <a:noFill/>
          <a:ln w="0">
            <a:noFill/>
          </a:ln>
        </p:spPr>
        <p:txBody>
          <a:bodyPr lIns="90000" rIns="90000" tIns="45000" bIns="45000" anchor="t">
            <a:normAutofit/>
          </a:bodyPr>
          <a:p>
            <a:pPr marL="316800" indent="-316800">
              <a:lnSpc>
                <a:spcPct val="80000"/>
              </a:lnSpc>
              <a:buClr>
                <a:srgbClr val="000000"/>
              </a:buClr>
              <a:buSzPct val="45000"/>
              <a:buFont typeface=""/>
              <a:buChar char=""/>
            </a:pPr>
            <a:r>
              <a:rPr b="0" lang="en-US" sz="2400" spc="-1" strike="noStrike">
                <a:solidFill>
                  <a:srgbClr val="ffffff"/>
                </a:solidFill>
                <a:latin typeface="Rockwell-Regular"/>
                <a:ea typeface="Rockwell-Regular"/>
              </a:rPr>
              <a:t>“</a:t>
            </a:r>
            <a:r>
              <a:rPr b="0" lang="en-US" sz="2400" spc="-1" strike="noStrike">
                <a:solidFill>
                  <a:srgbClr val="ffffff"/>
                </a:solidFill>
                <a:latin typeface="Rockwell-Regular"/>
                <a:ea typeface="Rockwell-Regular"/>
              </a:rPr>
              <a:t>The basic blueprint of our map of the world and the way we move through it consists of connections between the arousal system of the brain (the reptilian brain) and the interpretive system of the mammalian brain (the limbic system).  These connections organize how all animals, including humans, organize their responses to sensory stimuli – and these responses, first and foremost, concern movement.” (Ogden, Pat </a:t>
            </a:r>
            <a:r>
              <a:rPr b="0" lang="en-US" sz="2400" spc="-1" strike="noStrike" u="sng">
                <a:solidFill>
                  <a:srgbClr val="ffffff"/>
                </a:solidFill>
                <a:uFillTx/>
                <a:latin typeface="Rockwell-Regular"/>
                <a:ea typeface="Rockwell-Regular"/>
              </a:rPr>
              <a:t>Trauma and the Body</a:t>
            </a:r>
            <a:r>
              <a:rPr b="0" lang="en-US" sz="2400" spc="-1" strike="noStrike">
                <a:solidFill>
                  <a:srgbClr val="ffffff"/>
                </a:solidFill>
                <a:latin typeface="Rockwell-Regular"/>
                <a:ea typeface="Rockwell-Regular"/>
              </a:rPr>
              <a:t>  p. xvii)   </a:t>
            </a:r>
            <a:endParaRPr b="0" lang="en-US" sz="2400" spc="-1" strike="noStrike">
              <a:latin typeface="Arial"/>
            </a:endParaRPr>
          </a:p>
          <a:p>
            <a:pPr marL="316800" indent="-316800">
              <a:lnSpc>
                <a:spcPct val="80000"/>
              </a:lnSpc>
              <a:buClr>
                <a:srgbClr val="000000"/>
              </a:buClr>
              <a:buSzPct val="45000"/>
              <a:buFont typeface=""/>
              <a:buChar char=""/>
            </a:pPr>
            <a:r>
              <a:rPr b="0" lang="en-US" sz="2400" spc="-1" strike="noStrike">
                <a:solidFill>
                  <a:srgbClr val="ffffff"/>
                </a:solidFill>
                <a:latin typeface="Rockwell-Regular"/>
                <a:ea typeface="Rockwell-Regular"/>
              </a:rPr>
              <a:t>When trauma studies rediscovered the automatic activation of fixed action patterns in the mind and body it became clear, cognitive psychotherapy is ineffectual.  </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11" name=""/>
          <p:cNvSpPr txBox="1"/>
          <p:nvPr/>
        </p:nvSpPr>
        <p:spPr>
          <a:xfrm>
            <a:off x="457200" y="253440"/>
            <a:ext cx="8229600" cy="1143000"/>
          </a:xfrm>
          <a:prstGeom prst="rect">
            <a:avLst/>
          </a:prstGeom>
          <a:noFill/>
          <a:ln w="0">
            <a:noFill/>
          </a:ln>
        </p:spPr>
        <p:txBody>
          <a:bodyPr lIns="90000" rIns="90000" tIns="45000" bIns="45000" anchor="b">
            <a:normAutofit fontScale="90000"/>
          </a:bodyPr>
          <a:p>
            <a:pPr algn="r">
              <a:buNone/>
            </a:pPr>
            <a:r>
              <a:rPr b="0" lang="en-US" sz="4100" spc="-1" strike="noStrike">
                <a:solidFill>
                  <a:srgbClr val="e7e9ca"/>
                </a:solidFill>
                <a:latin typeface="Rockwell-Regular"/>
                <a:ea typeface="Rockwell-Regular"/>
              </a:rPr>
              <a:t>The ME-B Session Alone Doesn’t do it!</a:t>
            </a:r>
            <a:endParaRPr b="0" lang="en-US" sz="4100" spc="-1" strike="noStrike">
              <a:latin typeface="Arial"/>
            </a:endParaRPr>
          </a:p>
        </p:txBody>
      </p:sp>
      <p:sp>
        <p:nvSpPr>
          <p:cNvPr id="112" name=""/>
          <p:cNvSpPr txBox="1"/>
          <p:nvPr/>
        </p:nvSpPr>
        <p:spPr>
          <a:xfrm>
            <a:off x="457200" y="1646280"/>
            <a:ext cx="8229600" cy="4526280"/>
          </a:xfrm>
          <a:prstGeom prst="rect">
            <a:avLst/>
          </a:prstGeom>
          <a:noFill/>
          <a:ln w="0">
            <a:noFill/>
          </a:ln>
        </p:spPr>
        <p:txBody>
          <a:bodyPr lIns="90000" rIns="90000" tIns="45000" bIns="45000" anchor="t">
            <a:normAutofit/>
          </a:bodyPr>
          <a:p>
            <a:pPr marL="291960">
              <a:lnSpc>
                <a:spcPct val="90000"/>
              </a:lnSpc>
              <a:buNone/>
            </a:pPr>
            <a:r>
              <a:rPr b="0" lang="en-US" sz="3200" spc="-1" strike="noStrike">
                <a:solidFill>
                  <a:srgbClr val="ffffff"/>
                </a:solidFill>
                <a:latin typeface="Rockwell-Regular"/>
                <a:ea typeface="Rockwell-Regular"/>
              </a:rPr>
              <a:t>Trauma repatterns in the moment.  It is paramount you teach your client skills to transform the trauma into personal power so they can practice 100,000 times (at least) in the moment, in their day-to-day incounters.</a:t>
            </a:r>
            <a:endParaRPr b="0" lang="en-US" sz="3200" spc="-1" strike="noStrike">
              <a:latin typeface="Arial"/>
            </a:endParaRPr>
          </a:p>
          <a:p>
            <a:pPr marL="291960">
              <a:lnSpc>
                <a:spcPct val="90000"/>
              </a:lnSpc>
              <a:buNone/>
            </a:pPr>
            <a:endParaRPr b="0" lang="en-US" sz="3200" spc="-1" strike="noStrike">
              <a:latin typeface="Arial"/>
            </a:endParaRPr>
          </a:p>
          <a:p>
            <a:pPr marL="291960">
              <a:lnSpc>
                <a:spcPct val="90000"/>
              </a:lnSpc>
              <a:buNone/>
            </a:pPr>
            <a:r>
              <a:rPr b="0" lang="en-US" sz="3200" spc="-1" strike="noStrike">
                <a:solidFill>
                  <a:srgbClr val="ffffff"/>
                </a:solidFill>
                <a:latin typeface="Rockwell-Regular"/>
                <a:ea typeface="Rockwell-Regular"/>
              </a:rPr>
              <a:t>ME-B Sessions teach and lesson the trauma, but change happens in the moment!</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13" name=""/>
          <p:cNvSpPr txBox="1"/>
          <p:nvPr/>
        </p:nvSpPr>
        <p:spPr>
          <a:xfrm>
            <a:off x="457200" y="253440"/>
            <a:ext cx="8229600" cy="1143000"/>
          </a:xfrm>
          <a:prstGeom prst="rect">
            <a:avLst/>
          </a:prstGeom>
          <a:noFill/>
          <a:ln w="0">
            <a:noFill/>
          </a:ln>
        </p:spPr>
        <p:txBody>
          <a:bodyPr lIns="90000" rIns="90000" tIns="45000" bIns="45000" anchor="b">
            <a:normAutofit/>
          </a:bodyPr>
          <a:p>
            <a:pPr algn="r">
              <a:buNone/>
            </a:pPr>
            <a:r>
              <a:rPr b="0" lang="en-US" sz="4600" spc="-1" strike="noStrike">
                <a:solidFill>
                  <a:srgbClr val="e7e9ca"/>
                </a:solidFill>
                <a:latin typeface="Rockwell-Regular"/>
                <a:ea typeface="Rockwell-Regular"/>
              </a:rPr>
              <a:t>ME-B TRAUMA METHODS</a:t>
            </a:r>
            <a:endParaRPr b="0" lang="en-US" sz="4600" spc="-1" strike="noStrike">
              <a:latin typeface="Arial"/>
            </a:endParaRPr>
          </a:p>
        </p:txBody>
      </p:sp>
      <p:sp>
        <p:nvSpPr>
          <p:cNvPr id="114" name=""/>
          <p:cNvSpPr txBox="1"/>
          <p:nvPr/>
        </p:nvSpPr>
        <p:spPr>
          <a:xfrm>
            <a:off x="457200" y="1646280"/>
            <a:ext cx="8229600" cy="4526280"/>
          </a:xfrm>
          <a:prstGeom prst="rect">
            <a:avLst/>
          </a:prstGeom>
          <a:noFill/>
          <a:ln w="0">
            <a:noFill/>
          </a:ln>
        </p:spPr>
        <p:txBody>
          <a:bodyPr lIns="90000" rIns="90000" tIns="45000" bIns="45000" anchor="t">
            <a:normAutofit/>
          </a:bodyPr>
          <a:p>
            <a:r>
              <a:rPr b="0" lang="en-US" sz="3200" spc="-1" strike="noStrike">
                <a:solidFill>
                  <a:srgbClr val="ffffff"/>
                </a:solidFill>
                <a:latin typeface="Rockwell-Regular"/>
                <a:ea typeface="Rockwell-Regular"/>
              </a:rPr>
              <a:t>Positive Resourcing Techniques </a:t>
            </a:r>
            <a:endParaRPr b="0" lang="en-US" sz="3200" spc="-1" strike="noStrike">
              <a:latin typeface="Arial"/>
            </a:endParaRPr>
          </a:p>
          <a:p>
            <a:r>
              <a:rPr b="0" lang="en-US" sz="3200" spc="-1" strike="noStrike">
                <a:solidFill>
                  <a:srgbClr val="ffffff"/>
                </a:solidFill>
                <a:latin typeface="Rockwell-Regular"/>
                <a:ea typeface="Rockwell-Regular"/>
              </a:rPr>
              <a:t>Nervous System Replacement</a:t>
            </a:r>
            <a:endParaRPr b="0" lang="en-US" sz="3200" spc="-1" strike="noStrike">
              <a:latin typeface="Arial"/>
            </a:endParaRPr>
          </a:p>
          <a:p>
            <a:r>
              <a:rPr b="0" lang="en-US" sz="3200" spc="-1" strike="noStrike">
                <a:solidFill>
                  <a:srgbClr val="ffffff"/>
                </a:solidFill>
                <a:latin typeface="Rockwell-Regular"/>
                <a:ea typeface="Rockwell-Regular"/>
              </a:rPr>
              <a:t>Birth/Prenatal/Pre-birth/Ancestral Trauma</a:t>
            </a:r>
            <a:endParaRPr b="0" lang="en-US" sz="3200" spc="-1" strike="noStrike">
              <a:latin typeface="Arial"/>
            </a:endParaRPr>
          </a:p>
          <a:p>
            <a:r>
              <a:rPr b="0" lang="en-US" sz="3200" spc="-1" strike="noStrike">
                <a:solidFill>
                  <a:srgbClr val="ffffff"/>
                </a:solidFill>
                <a:latin typeface="Rockwell-Regular"/>
                <a:ea typeface="Rockwell-Regular"/>
              </a:rPr>
              <a:t>Back and Forth Techniques</a:t>
            </a:r>
            <a:endParaRPr b="0" lang="en-US" sz="3200" spc="-1" strike="noStrike">
              <a:latin typeface="Arial"/>
            </a:endParaRPr>
          </a:p>
          <a:p>
            <a:r>
              <a:rPr b="0" lang="en-US" sz="3200" spc="-1" strike="noStrike">
                <a:solidFill>
                  <a:srgbClr val="ffffff"/>
                </a:solidFill>
                <a:latin typeface="Rockwell-Regular"/>
                <a:ea typeface="Rockwell-Regular"/>
              </a:rPr>
              <a:t>Re-patterning and Reprocessing Techniques</a:t>
            </a:r>
            <a:endParaRPr b="0" lang="en-US" sz="3200" spc="-1" strike="noStrike">
              <a:latin typeface="Arial"/>
            </a:endParaRPr>
          </a:p>
          <a:p>
            <a:r>
              <a:rPr b="0" lang="en-US" sz="3200" spc="-1" strike="noStrike">
                <a:solidFill>
                  <a:srgbClr val="ffffff"/>
                </a:solidFill>
                <a:latin typeface="Rockwell-Regular"/>
                <a:ea typeface="Rockwell-Regular"/>
              </a:rPr>
              <a:t>Higher Brain/Primal Brain Reactionary Balance</a:t>
            </a:r>
            <a:endParaRPr b="0" lang="en-US" sz="3200" spc="-1" strike="noStrike">
              <a:latin typeface="Arial"/>
            </a:endParaRPr>
          </a:p>
          <a:p>
            <a:r>
              <a:rPr b="0" lang="en-US" sz="3200" spc="-1" strike="noStrike">
                <a:solidFill>
                  <a:srgbClr val="ffffff"/>
                </a:solidFill>
                <a:latin typeface="Rockwell-Regular"/>
                <a:ea typeface="Rockwell-Regular"/>
              </a:rPr>
              <a:t>Includes On and Off Table Techniques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15" name=""/>
          <p:cNvSpPr txBox="1"/>
          <p:nvPr/>
        </p:nvSpPr>
        <p:spPr>
          <a:xfrm>
            <a:off x="457200" y="253440"/>
            <a:ext cx="8229600" cy="1143000"/>
          </a:xfrm>
          <a:prstGeom prst="rect">
            <a:avLst/>
          </a:prstGeom>
          <a:noFill/>
          <a:ln w="0">
            <a:noFill/>
          </a:ln>
        </p:spPr>
        <p:txBody>
          <a:bodyPr lIns="90000" rIns="90000" tIns="45000" bIns="45000" anchor="b">
            <a:normAutofit fontScale="90000"/>
          </a:bodyPr>
          <a:p>
            <a:pPr algn="r">
              <a:buNone/>
            </a:pPr>
            <a:r>
              <a:rPr b="0" lang="en-US" sz="4100" spc="-1" strike="noStrike">
                <a:solidFill>
                  <a:srgbClr val="e7e9ca"/>
                </a:solidFill>
                <a:latin typeface="Rockwell-Regular"/>
                <a:ea typeface="Rockwell-Regular"/>
              </a:rPr>
              <a:t>Back and Forth Technique Is A Good Start </a:t>
            </a:r>
            <a:endParaRPr b="0" lang="en-US" sz="4100" spc="-1" strike="noStrike">
              <a:latin typeface="Arial"/>
            </a:endParaRPr>
          </a:p>
        </p:txBody>
      </p:sp>
      <p:sp>
        <p:nvSpPr>
          <p:cNvPr id="116" name=""/>
          <p:cNvSpPr txBox="1"/>
          <p:nvPr/>
        </p:nvSpPr>
        <p:spPr>
          <a:xfrm>
            <a:off x="457200" y="1646280"/>
            <a:ext cx="8229600" cy="4526280"/>
          </a:xfrm>
          <a:prstGeom prst="rect">
            <a:avLst/>
          </a:prstGeom>
          <a:noFill/>
          <a:ln w="0">
            <a:noFill/>
          </a:ln>
        </p:spPr>
        <p:txBody>
          <a:bodyPr lIns="90000" rIns="90000" tIns="45000" bIns="45000" anchor="t">
            <a:normAutofit/>
          </a:bodyPr>
          <a:p>
            <a:pPr marL="291960" algn="ctr">
              <a:buNone/>
            </a:pPr>
            <a:endParaRPr b="0" lang="en-US" sz="1800" spc="-1" strike="noStrike">
              <a:latin typeface="Arial"/>
            </a:endParaRPr>
          </a:p>
          <a:p>
            <a:pPr marL="291960" algn="ctr">
              <a:buNone/>
            </a:pPr>
            <a:r>
              <a:rPr b="0" lang="en-US" sz="3200" spc="-1" strike="noStrike">
                <a:solidFill>
                  <a:srgbClr val="ffffff"/>
                </a:solidFill>
                <a:latin typeface="Rockwell-Regular"/>
                <a:ea typeface="Rockwell-Regular"/>
              </a:rPr>
              <a:t>Move from Core Being to Trauma then back to Core Being</a:t>
            </a:r>
            <a:endParaRPr b="0" lang="en-US" sz="3200" spc="-1" strike="noStrike">
              <a:latin typeface="Arial"/>
            </a:endParaRPr>
          </a:p>
          <a:p>
            <a:pPr marL="291960" algn="ctr">
              <a:buNone/>
            </a:pPr>
            <a:endParaRPr b="0" lang="en-US" sz="3200" spc="-1" strike="noStrike">
              <a:latin typeface="Arial"/>
            </a:endParaRPr>
          </a:p>
          <a:p>
            <a:pPr marL="291960" algn="ctr">
              <a:buNone/>
            </a:pPr>
            <a:r>
              <a:rPr b="0" lang="en-US" sz="3200" spc="-1" strike="noStrike">
                <a:solidFill>
                  <a:srgbClr val="ffffff"/>
                </a:solidFill>
                <a:latin typeface="Rockwell-Regular"/>
                <a:ea typeface="Rockwell-Regular"/>
              </a:rPr>
              <a:t>Only Put your Toe Into the “Pool” of Trauma</a:t>
            </a:r>
            <a:endParaRPr b="0" lang="en-US" sz="3200" spc="-1" strike="noStrike">
              <a:latin typeface="Arial"/>
            </a:endParaRPr>
          </a:p>
          <a:p>
            <a:pPr marL="291960" algn="ctr">
              <a:buNone/>
            </a:pPr>
            <a:r>
              <a:rPr b="0" lang="en-US" sz="3200" spc="-1" strike="noStrike">
                <a:solidFill>
                  <a:srgbClr val="ffffff"/>
                </a:solidFill>
                <a:latin typeface="Rockwell-Regular"/>
                <a:ea typeface="Rockwell-Regular"/>
              </a:rPr>
              <a:t>Especially when there is Low Ego Strength</a:t>
            </a:r>
            <a:endParaRPr b="0" lang="en-US" sz="3200" spc="-1" strike="noStrike">
              <a:latin typeface="Arial"/>
            </a:endParaRPr>
          </a:p>
          <a:p>
            <a:pPr marL="291960" algn="ctr">
              <a:buNone/>
            </a:pPr>
            <a:endParaRPr b="0" lang="en-US" sz="3200" spc="-1" strike="noStrike">
              <a:latin typeface="Arial"/>
            </a:endParaRPr>
          </a:p>
          <a:p>
            <a:pPr marL="291960" algn="ctr">
              <a:buNone/>
            </a:pPr>
            <a:r>
              <a:rPr b="0" lang="en-US" sz="3200" spc="-1" strike="noStrike">
                <a:solidFill>
                  <a:srgbClr val="ffffff"/>
                </a:solidFill>
                <a:latin typeface="Rockwell-Regular"/>
                <a:ea typeface="Rockwell-Regular"/>
              </a:rPr>
              <a:t>Prevents Over-Identification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pic>
        <p:nvPicPr>
          <p:cNvPr id="81" name="" descr=""/>
          <p:cNvPicPr/>
          <p:nvPr/>
        </p:nvPicPr>
        <p:blipFill>
          <a:blip r:embed="rId2"/>
          <a:stretch/>
        </p:blipFill>
        <p:spPr>
          <a:xfrm>
            <a:off x="533520" y="0"/>
            <a:ext cx="8153280" cy="6858000"/>
          </a:xfrm>
          <a:prstGeom prst="rect">
            <a:avLst/>
          </a:prstGeom>
          <a:ln w="0">
            <a:noFill/>
          </a:ln>
        </p:spPr>
      </p:pic>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17" name=""/>
          <p:cNvSpPr txBox="1"/>
          <p:nvPr/>
        </p:nvSpPr>
        <p:spPr>
          <a:xfrm>
            <a:off x="457200" y="253440"/>
            <a:ext cx="8229600" cy="1143000"/>
          </a:xfrm>
          <a:prstGeom prst="rect">
            <a:avLst/>
          </a:prstGeom>
          <a:noFill/>
          <a:ln w="0">
            <a:noFill/>
          </a:ln>
        </p:spPr>
        <p:txBody>
          <a:bodyPr lIns="90000" rIns="90000" tIns="45000" bIns="45000" anchor="b">
            <a:normAutofit fontScale="90000"/>
          </a:bodyPr>
          <a:p>
            <a:pPr algn="r">
              <a:buNone/>
            </a:pPr>
            <a:r>
              <a:rPr b="0" lang="en-US" sz="4100" spc="-1" strike="noStrike">
                <a:solidFill>
                  <a:srgbClr val="e7e9ca"/>
                </a:solidFill>
                <a:latin typeface="Rockwell-Regular"/>
                <a:ea typeface="Rockwell-Regular"/>
              </a:rPr>
              <a:t>HIGHER BRAIN/PRIMAL BRAIN CAUTIONARY</a:t>
            </a:r>
            <a:endParaRPr b="0" lang="en-US" sz="4100" spc="-1" strike="noStrike">
              <a:latin typeface="Arial"/>
            </a:endParaRPr>
          </a:p>
        </p:txBody>
      </p:sp>
      <p:sp>
        <p:nvSpPr>
          <p:cNvPr id="118" name=""/>
          <p:cNvSpPr txBox="1"/>
          <p:nvPr/>
        </p:nvSpPr>
        <p:spPr>
          <a:xfrm>
            <a:off x="457200" y="1646280"/>
            <a:ext cx="8229600" cy="4526280"/>
          </a:xfrm>
          <a:prstGeom prst="rect">
            <a:avLst/>
          </a:prstGeom>
          <a:noFill/>
          <a:ln w="0">
            <a:noFill/>
          </a:ln>
        </p:spPr>
        <p:txBody>
          <a:bodyPr lIns="90000" rIns="90000" tIns="45000" bIns="45000" anchor="t">
            <a:normAutofit/>
          </a:bodyPr>
          <a:p>
            <a:pPr marL="291960">
              <a:lnSpc>
                <a:spcPct val="90000"/>
              </a:lnSpc>
              <a:buNone/>
            </a:pPr>
            <a:r>
              <a:rPr b="0" lang="en-US" sz="2700" spc="-1" strike="noStrike">
                <a:solidFill>
                  <a:srgbClr val="ffffff"/>
                </a:solidFill>
                <a:latin typeface="Rockwell-Regular"/>
                <a:ea typeface="Rockwell-Regular"/>
              </a:rPr>
              <a:t>Fight/Flight/Freeze are defensive reactions ruled primarily by the limbic system/primal brain.</a:t>
            </a:r>
            <a:endParaRPr b="0" lang="en-US" sz="2700" spc="-1" strike="noStrike">
              <a:latin typeface="Arial"/>
            </a:endParaRPr>
          </a:p>
          <a:p>
            <a:pPr marL="291960">
              <a:lnSpc>
                <a:spcPct val="90000"/>
              </a:lnSpc>
              <a:buNone/>
            </a:pPr>
            <a:endParaRPr b="0" lang="en-US" sz="2700" spc="-1" strike="noStrike">
              <a:latin typeface="Arial"/>
            </a:endParaRPr>
          </a:p>
          <a:p>
            <a:pPr marL="291960">
              <a:lnSpc>
                <a:spcPct val="90000"/>
              </a:lnSpc>
              <a:buNone/>
            </a:pPr>
            <a:r>
              <a:rPr b="0" lang="en-US" sz="2700" spc="-1" strike="noStrike">
                <a:solidFill>
                  <a:srgbClr val="ffffff"/>
                </a:solidFill>
                <a:latin typeface="Rockwell-Regular"/>
                <a:ea typeface="Rockwell-Regular"/>
              </a:rPr>
              <a:t>The Higher Brain can prevent trauma processing if it (1) discounts what if feels or if it (2) discounts real threat because of hypo-arousal.</a:t>
            </a:r>
            <a:endParaRPr b="0" lang="en-US" sz="2700" spc="-1" strike="noStrike">
              <a:latin typeface="Arial"/>
            </a:endParaRPr>
          </a:p>
          <a:p>
            <a:pPr marL="291960">
              <a:lnSpc>
                <a:spcPct val="90000"/>
              </a:lnSpc>
              <a:buNone/>
            </a:pPr>
            <a:endParaRPr b="0" lang="en-US" sz="2700" spc="-1" strike="noStrike">
              <a:latin typeface="Arial"/>
            </a:endParaRPr>
          </a:p>
          <a:p>
            <a:pPr marL="291960">
              <a:lnSpc>
                <a:spcPct val="90000"/>
              </a:lnSpc>
              <a:buNone/>
            </a:pPr>
            <a:r>
              <a:rPr b="0" lang="en-US" sz="2700" spc="-1" strike="noStrike">
                <a:solidFill>
                  <a:srgbClr val="ffffff"/>
                </a:solidFill>
                <a:latin typeface="Rockwell-Regular"/>
                <a:ea typeface="Rockwell-Regular"/>
              </a:rPr>
              <a:t>Teach your clients how to use the Enlightened Observer to mitigate obstacles created by the higher and limbic system/primal brain conflict.  </a:t>
            </a:r>
            <a:endParaRPr b="0" lang="en-US" sz="2700" spc="-1" strike="noStrike">
              <a:latin typeface="Arial"/>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19" name=""/>
          <p:cNvSpPr txBox="1"/>
          <p:nvPr/>
        </p:nvSpPr>
        <p:spPr>
          <a:xfrm>
            <a:off x="457200" y="253440"/>
            <a:ext cx="8229600" cy="1143000"/>
          </a:xfrm>
          <a:prstGeom prst="rect">
            <a:avLst/>
          </a:prstGeom>
          <a:noFill/>
          <a:ln w="0">
            <a:noFill/>
          </a:ln>
        </p:spPr>
        <p:txBody>
          <a:bodyPr lIns="90000" rIns="90000" tIns="45000" bIns="45000" anchor="b">
            <a:normAutofit fontScale="90000"/>
          </a:bodyPr>
          <a:p>
            <a:pPr algn="r">
              <a:buNone/>
            </a:pPr>
            <a:r>
              <a:rPr b="0" lang="en-US" sz="4100" spc="-1" strike="noStrike">
                <a:solidFill>
                  <a:srgbClr val="e7e9ca"/>
                </a:solidFill>
                <a:latin typeface="Rockwell-Regular"/>
                <a:ea typeface="Rockwell-Regular"/>
              </a:rPr>
              <a:t>Cautionary Conflict into Client Interaction</a:t>
            </a:r>
            <a:endParaRPr b="0" lang="en-US" sz="4100" spc="-1" strike="noStrike">
              <a:latin typeface="Arial"/>
            </a:endParaRPr>
          </a:p>
        </p:txBody>
      </p:sp>
      <p:sp>
        <p:nvSpPr>
          <p:cNvPr id="120" name=""/>
          <p:cNvSpPr txBox="1"/>
          <p:nvPr/>
        </p:nvSpPr>
        <p:spPr>
          <a:xfrm>
            <a:off x="457200" y="1646280"/>
            <a:ext cx="8229600" cy="4526280"/>
          </a:xfrm>
          <a:prstGeom prst="rect">
            <a:avLst/>
          </a:prstGeom>
          <a:noFill/>
          <a:ln w="0">
            <a:noFill/>
          </a:ln>
        </p:spPr>
        <p:txBody>
          <a:bodyPr lIns="90000" rIns="90000" tIns="45000" bIns="45000" anchor="t">
            <a:normAutofit/>
          </a:bodyPr>
          <a:p>
            <a:r>
              <a:rPr b="0" lang="en-US" sz="3200" spc="-1" strike="noStrike">
                <a:solidFill>
                  <a:srgbClr val="ffffff"/>
                </a:solidFill>
                <a:latin typeface="Rockwell-Regular"/>
                <a:ea typeface="Rockwell-Regular"/>
              </a:rPr>
              <a:t>A client will often discount a emotional reaction because they feel they have “no right” to feel that way.</a:t>
            </a:r>
            <a:endParaRPr b="0" lang="en-US" sz="3200" spc="-1" strike="noStrike">
              <a:latin typeface="Arial"/>
            </a:endParaRPr>
          </a:p>
          <a:p>
            <a:endParaRPr b="0" lang="en-US" sz="3200" spc="-1" strike="noStrike">
              <a:latin typeface="Arial"/>
            </a:endParaRPr>
          </a:p>
          <a:p>
            <a:r>
              <a:rPr b="0" lang="en-US" sz="3200" spc="-1" strike="noStrike">
                <a:solidFill>
                  <a:srgbClr val="ffffff"/>
                </a:solidFill>
                <a:latin typeface="Rockwell-Regular"/>
                <a:ea typeface="Rockwell-Regular"/>
              </a:rPr>
              <a:t>Don’t let clients bury emotional reactions with cognitive reasoning.   Trauma must be aligned in all three systems.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21" name=""/>
          <p:cNvSpPr txBox="1"/>
          <p:nvPr/>
        </p:nvSpPr>
        <p:spPr>
          <a:xfrm>
            <a:off x="457200" y="253440"/>
            <a:ext cx="8229600" cy="1143000"/>
          </a:xfrm>
          <a:prstGeom prst="rect">
            <a:avLst/>
          </a:prstGeom>
          <a:noFill/>
          <a:ln w="0">
            <a:noFill/>
          </a:ln>
        </p:spPr>
        <p:txBody>
          <a:bodyPr lIns="90000" rIns="90000" tIns="45000" bIns="45000" anchor="b">
            <a:normAutofit fontScale="92000"/>
          </a:bodyPr>
          <a:p>
            <a:pPr algn="r">
              <a:buNone/>
            </a:pPr>
            <a:r>
              <a:rPr b="0" lang="en-US" sz="4100" spc="-1" strike="noStrike">
                <a:solidFill>
                  <a:srgbClr val="e7e9ca"/>
                </a:solidFill>
                <a:latin typeface="Rockwell-Regular"/>
                <a:ea typeface="Rockwell-Regular"/>
              </a:rPr>
              <a:t>Under which circumstances do you…</a:t>
            </a:r>
            <a:endParaRPr b="0" lang="en-US" sz="4100" spc="-1" strike="noStrike">
              <a:latin typeface="Arial"/>
            </a:endParaRPr>
          </a:p>
        </p:txBody>
      </p:sp>
      <p:sp>
        <p:nvSpPr>
          <p:cNvPr id="122" name=""/>
          <p:cNvSpPr txBox="1"/>
          <p:nvPr/>
        </p:nvSpPr>
        <p:spPr>
          <a:xfrm>
            <a:off x="457200" y="1646280"/>
            <a:ext cx="8229600" cy="4526280"/>
          </a:xfrm>
          <a:prstGeom prst="rect">
            <a:avLst/>
          </a:prstGeom>
          <a:noFill/>
          <a:ln w="0">
            <a:noFill/>
          </a:ln>
        </p:spPr>
        <p:txBody>
          <a:bodyPr lIns="90000" rIns="90000" tIns="45000" bIns="45000" anchor="t">
            <a:normAutofit/>
          </a:bodyPr>
          <a:p>
            <a:pPr marL="291960">
              <a:lnSpc>
                <a:spcPct val="80000"/>
              </a:lnSpc>
              <a:buNone/>
            </a:pPr>
            <a:r>
              <a:rPr b="0" lang="en-US" sz="2900" spc="-1" strike="noStrike">
                <a:solidFill>
                  <a:srgbClr val="ffffff"/>
                </a:solidFill>
                <a:latin typeface="Rockwell-Regular"/>
                <a:ea typeface="Rockwell-Regular"/>
              </a:rPr>
              <a:t>…</a:t>
            </a:r>
            <a:r>
              <a:rPr b="0" lang="en-US" sz="2900" spc="-1" strike="noStrike">
                <a:solidFill>
                  <a:srgbClr val="ffffff"/>
                </a:solidFill>
                <a:latin typeface="Rockwell-Regular"/>
                <a:ea typeface="Rockwell-Regular"/>
              </a:rPr>
              <a:t>Lose your voice, fail to speak out or object, or fail to state your needs, </a:t>
            </a:r>
            <a:endParaRPr b="0" lang="en-US" sz="2900" spc="-1" strike="noStrike">
              <a:latin typeface="Arial"/>
            </a:endParaRPr>
          </a:p>
          <a:p>
            <a:pPr marL="291960">
              <a:lnSpc>
                <a:spcPct val="80000"/>
              </a:lnSpc>
              <a:buNone/>
            </a:pPr>
            <a:r>
              <a:rPr b="0" lang="en-US" sz="2900" spc="-1" strike="noStrike">
                <a:solidFill>
                  <a:srgbClr val="ffffff"/>
                </a:solidFill>
                <a:latin typeface="Rockwell-Regular"/>
                <a:ea typeface="Rockwell-Regular"/>
              </a:rPr>
              <a:t>…</a:t>
            </a:r>
            <a:r>
              <a:rPr b="0" lang="en-US" sz="2900" spc="-1" strike="noStrike">
                <a:solidFill>
                  <a:srgbClr val="ffffff"/>
                </a:solidFill>
                <a:latin typeface="Rockwell-Regular"/>
                <a:ea typeface="Rockwell-Regular"/>
              </a:rPr>
              <a:t>Collapse or be Submissive,</a:t>
            </a:r>
            <a:endParaRPr b="0" lang="en-US" sz="2900" spc="-1" strike="noStrike">
              <a:latin typeface="Arial"/>
            </a:endParaRPr>
          </a:p>
          <a:p>
            <a:pPr marL="291960">
              <a:lnSpc>
                <a:spcPct val="80000"/>
              </a:lnSpc>
              <a:buNone/>
            </a:pPr>
            <a:r>
              <a:rPr b="0" lang="en-US" sz="2900" spc="-1" strike="noStrike">
                <a:solidFill>
                  <a:srgbClr val="ffffff"/>
                </a:solidFill>
                <a:latin typeface="Rockwell-Regular"/>
                <a:ea typeface="Rockwell-Regular"/>
              </a:rPr>
              <a:t>…</a:t>
            </a:r>
            <a:r>
              <a:rPr b="0" lang="en-US" sz="2900" spc="-1" strike="noStrike">
                <a:solidFill>
                  <a:srgbClr val="ffffff"/>
                </a:solidFill>
                <a:latin typeface="Rockwell-Regular"/>
                <a:ea typeface="Rockwell-Regular"/>
              </a:rPr>
              <a:t>Flight, move away from threat,</a:t>
            </a:r>
            <a:endParaRPr b="0" lang="en-US" sz="2900" spc="-1" strike="noStrike">
              <a:latin typeface="Arial"/>
            </a:endParaRPr>
          </a:p>
          <a:p>
            <a:pPr marL="291960">
              <a:lnSpc>
                <a:spcPct val="80000"/>
              </a:lnSpc>
              <a:buNone/>
            </a:pPr>
            <a:r>
              <a:rPr b="0" lang="en-US" sz="2900" spc="-1" strike="noStrike">
                <a:solidFill>
                  <a:srgbClr val="ffffff"/>
                </a:solidFill>
                <a:latin typeface="Rockwell-Regular"/>
                <a:ea typeface="Rockwell-Regular"/>
              </a:rPr>
              <a:t>…</a:t>
            </a:r>
            <a:r>
              <a:rPr b="0" lang="en-US" sz="2900" spc="-1" strike="noStrike">
                <a:solidFill>
                  <a:srgbClr val="ffffff"/>
                </a:solidFill>
                <a:latin typeface="Rockwell-Regular"/>
                <a:ea typeface="Rockwell-Regular"/>
              </a:rPr>
              <a:t>Fight: emotional reactivity, movement toward threat, aggression,</a:t>
            </a:r>
            <a:endParaRPr b="0" lang="en-US" sz="2900" spc="-1" strike="noStrike">
              <a:latin typeface="Arial"/>
            </a:endParaRPr>
          </a:p>
          <a:p>
            <a:pPr marL="291960">
              <a:lnSpc>
                <a:spcPct val="80000"/>
              </a:lnSpc>
              <a:buNone/>
            </a:pPr>
            <a:r>
              <a:rPr b="0" lang="en-US" sz="2900" spc="-1" strike="noStrike">
                <a:solidFill>
                  <a:srgbClr val="ffffff"/>
                </a:solidFill>
                <a:latin typeface="Rockwell-Regular"/>
                <a:ea typeface="Rockwell-Regular"/>
              </a:rPr>
              <a:t>…</a:t>
            </a:r>
            <a:r>
              <a:rPr b="0" lang="en-US" sz="2900" spc="-1" strike="noStrike">
                <a:solidFill>
                  <a:srgbClr val="ffffff"/>
                </a:solidFill>
                <a:latin typeface="Rockwell-Regular"/>
                <a:ea typeface="Rockwell-Regular"/>
              </a:rPr>
              <a:t>Freeze: stiffen, fast breathing, confusion, tense muscles,</a:t>
            </a:r>
            <a:endParaRPr b="0" lang="en-US" sz="2900" spc="-1" strike="noStrike">
              <a:latin typeface="Arial"/>
            </a:endParaRPr>
          </a:p>
          <a:p>
            <a:pPr marL="291960">
              <a:lnSpc>
                <a:spcPct val="80000"/>
              </a:lnSpc>
              <a:buNone/>
            </a:pPr>
            <a:endParaRPr b="0" lang="en-US" sz="2900" spc="-1" strike="noStrike">
              <a:latin typeface="Arial"/>
            </a:endParaRPr>
          </a:p>
          <a:p>
            <a:pPr marL="291960">
              <a:lnSpc>
                <a:spcPct val="80000"/>
              </a:lnSpc>
              <a:buNone/>
            </a:pPr>
            <a:r>
              <a:rPr b="0" lang="en-US" sz="2900" spc="-1" strike="noStrike">
                <a:solidFill>
                  <a:srgbClr val="ffffff"/>
                </a:solidFill>
                <a:latin typeface="Rockwell-Regular"/>
                <a:ea typeface="Rockwell-Regular"/>
              </a:rPr>
              <a:t>Where is this held in your body/energy systems?</a:t>
            </a:r>
            <a:endParaRPr b="0" lang="en-US" sz="2900" spc="-1" strike="noStrike">
              <a:latin typeface="Arial"/>
            </a:endParaRPr>
          </a:p>
        </p:txBody>
      </p:sp>
    </p:spTree>
  </p:cSld>
  <mc:AlternateContent>
    <mc:Choice Requires="p14">
      <p:transition spd="slow" p14:dur="2000"/>
    </mc:Choice>
    <mc:Fallback>
      <p:transition spd="slow"/>
    </mc:Fallback>
  </mc:AlternateContent>
</p:sld>
</file>

<file path=ppt/slides/slide2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23" name=""/>
          <p:cNvSpPr txBox="1"/>
          <p:nvPr/>
        </p:nvSpPr>
        <p:spPr>
          <a:xfrm>
            <a:off x="457200" y="253440"/>
            <a:ext cx="8229600" cy="1143000"/>
          </a:xfrm>
          <a:prstGeom prst="rect">
            <a:avLst/>
          </a:prstGeom>
          <a:noFill/>
          <a:ln w="0">
            <a:noFill/>
          </a:ln>
        </p:spPr>
        <p:txBody>
          <a:bodyPr lIns="90000" rIns="90000" tIns="45000" bIns="45000" anchor="b">
            <a:normAutofit fontScale="90000"/>
          </a:bodyPr>
          <a:p>
            <a:pPr algn="r">
              <a:buNone/>
            </a:pPr>
            <a:r>
              <a:rPr b="0" lang="en-US" sz="4100" spc="-1" strike="noStrike">
                <a:solidFill>
                  <a:srgbClr val="e7e9ca"/>
                </a:solidFill>
                <a:latin typeface="Rockwell-Regular"/>
                <a:ea typeface="Rockwell-Regular"/>
              </a:rPr>
              <a:t>Release, Repattern and Replace (R3) Process </a:t>
            </a:r>
            <a:endParaRPr b="0" lang="en-US" sz="4100" spc="-1" strike="noStrike">
              <a:latin typeface="Arial"/>
            </a:endParaRPr>
          </a:p>
        </p:txBody>
      </p:sp>
      <p:sp>
        <p:nvSpPr>
          <p:cNvPr id="124" name=""/>
          <p:cNvSpPr txBox="1"/>
          <p:nvPr/>
        </p:nvSpPr>
        <p:spPr>
          <a:xfrm>
            <a:off x="457200" y="1600200"/>
            <a:ext cx="8229600" cy="5029200"/>
          </a:xfrm>
          <a:prstGeom prst="rect">
            <a:avLst/>
          </a:prstGeom>
          <a:noFill/>
          <a:ln w="0">
            <a:noFill/>
          </a:ln>
        </p:spPr>
        <p:txBody>
          <a:bodyPr lIns="90000" rIns="90000" tIns="45000" bIns="45000" anchor="t">
            <a:normAutofit/>
          </a:bodyPr>
          <a:p>
            <a:pPr marL="198720" indent="-198720">
              <a:lnSpc>
                <a:spcPct val="80000"/>
              </a:lnSpc>
              <a:buClr>
                <a:srgbClr val="000000"/>
              </a:buClr>
              <a:buSzPct val="45000"/>
              <a:buFont typeface=""/>
              <a:buChar char=""/>
            </a:pPr>
            <a:r>
              <a:rPr b="0" lang="en-US" sz="1400" spc="-1" strike="noStrike">
                <a:solidFill>
                  <a:srgbClr val="ffffff"/>
                </a:solidFill>
                <a:latin typeface="Rockwell-Regular"/>
                <a:ea typeface="Rockwell-Regular"/>
              </a:rPr>
              <a:t>Begin  greeting the client to your office, assessing their resourcing level and where they are in the 10 ME-B Stages of Transformation.  </a:t>
            </a:r>
            <a:endParaRPr b="0" lang="en-US" sz="1400" spc="-1" strike="noStrike">
              <a:latin typeface="Arial"/>
            </a:endParaRPr>
          </a:p>
          <a:p>
            <a:pPr marL="291960">
              <a:lnSpc>
                <a:spcPct val="80000"/>
              </a:lnSpc>
              <a:buNone/>
            </a:pPr>
            <a:endParaRPr b="0" lang="en-US" sz="1400" spc="-1" strike="noStrike">
              <a:latin typeface="Arial"/>
            </a:endParaRPr>
          </a:p>
          <a:p>
            <a:pPr marL="198720" indent="-198720">
              <a:lnSpc>
                <a:spcPct val="80000"/>
              </a:lnSpc>
              <a:buClr>
                <a:srgbClr val="000000"/>
              </a:buClr>
              <a:buSzPct val="45000"/>
              <a:buFont typeface=""/>
              <a:buChar char=""/>
            </a:pPr>
            <a:r>
              <a:rPr b="0" lang="en-US" sz="1400" spc="-1" strike="noStrike">
                <a:solidFill>
                  <a:srgbClr val="ffffff"/>
                </a:solidFill>
                <a:latin typeface="Rockwell-Regular"/>
                <a:ea typeface="Rockwell-Regular"/>
              </a:rPr>
              <a:t>As the session progresses you will begin to guide them into the body to assess where the trauma is being held.  </a:t>
            </a:r>
            <a:endParaRPr b="0" lang="en-US" sz="1400" spc="-1" strike="noStrike">
              <a:latin typeface="Arial"/>
            </a:endParaRPr>
          </a:p>
          <a:p>
            <a:pPr marL="291960">
              <a:lnSpc>
                <a:spcPct val="80000"/>
              </a:lnSpc>
              <a:buNone/>
            </a:pPr>
            <a:endParaRPr b="0" lang="en-US" sz="1400" spc="-1" strike="noStrike">
              <a:latin typeface="Arial"/>
            </a:endParaRPr>
          </a:p>
          <a:p>
            <a:pPr marL="198720" indent="-198720">
              <a:lnSpc>
                <a:spcPct val="80000"/>
              </a:lnSpc>
              <a:buClr>
                <a:srgbClr val="000000"/>
              </a:buClr>
              <a:buSzPct val="45000"/>
              <a:buFont typeface=""/>
              <a:buChar char=""/>
            </a:pPr>
            <a:r>
              <a:rPr b="0" lang="en-US" sz="1400" spc="-1" strike="noStrike">
                <a:solidFill>
                  <a:srgbClr val="ffffff"/>
                </a:solidFill>
                <a:latin typeface="Rockwell-Regular"/>
                <a:ea typeface="Rockwell-Regular"/>
              </a:rPr>
              <a:t>Then you will use any of the methods taught such as:</a:t>
            </a:r>
            <a:endParaRPr b="0" lang="en-US" sz="1400" spc="-1" strike="noStrike">
              <a:latin typeface="Arial"/>
            </a:endParaRPr>
          </a:p>
          <a:p>
            <a:pPr lvl="1" marL="605520" indent="-194040">
              <a:lnSpc>
                <a:spcPct val="80000"/>
              </a:lnSpc>
              <a:spcBef>
                <a:spcPts val="400"/>
              </a:spcBef>
              <a:buClr>
                <a:srgbClr val="000000"/>
              </a:buClr>
              <a:buSzPct val="45000"/>
              <a:buFont typeface=""/>
              <a:buChar char=""/>
            </a:pPr>
            <a:r>
              <a:rPr b="0" lang="en-US" sz="1400" spc="-1" strike="noStrike">
                <a:solidFill>
                  <a:srgbClr val="ffffff"/>
                </a:solidFill>
                <a:latin typeface="Rockwell-Regular"/>
                <a:ea typeface="Rockwell-Regular"/>
              </a:rPr>
              <a:t>Core Distortion Healing – on or off the table;</a:t>
            </a:r>
            <a:endParaRPr b="0" lang="en-US" sz="1400" spc="-1" strike="noStrike">
              <a:latin typeface="Arial"/>
            </a:endParaRPr>
          </a:p>
          <a:p>
            <a:pPr lvl="1" marL="605520" indent="-194040">
              <a:lnSpc>
                <a:spcPct val="80000"/>
              </a:lnSpc>
              <a:spcBef>
                <a:spcPts val="400"/>
              </a:spcBef>
              <a:buClr>
                <a:srgbClr val="000000"/>
              </a:buClr>
              <a:buSzPct val="45000"/>
              <a:buFont typeface=""/>
              <a:buChar char=""/>
            </a:pPr>
            <a:r>
              <a:rPr b="0" lang="en-US" sz="1400" spc="-1" strike="noStrike">
                <a:solidFill>
                  <a:srgbClr val="ffffff"/>
                </a:solidFill>
                <a:latin typeface="Rockwell-Regular"/>
                <a:ea typeface="Rockwell-Regular"/>
              </a:rPr>
              <a:t>“</a:t>
            </a:r>
            <a:r>
              <a:rPr b="0" lang="en-US" sz="1400" spc="-1" strike="noStrike">
                <a:solidFill>
                  <a:srgbClr val="ffffff"/>
                </a:solidFill>
                <a:latin typeface="Rockwell-Regular"/>
                <a:ea typeface="Rockwell-Regular"/>
              </a:rPr>
              <a:t>Anger Props”  taught past class</a:t>
            </a:r>
            <a:endParaRPr b="0" lang="en-US" sz="1400" spc="-1" strike="noStrike">
              <a:latin typeface="Arial"/>
            </a:endParaRPr>
          </a:p>
          <a:p>
            <a:pPr lvl="1" marL="605520" indent="-194040">
              <a:lnSpc>
                <a:spcPct val="80000"/>
              </a:lnSpc>
              <a:spcBef>
                <a:spcPts val="400"/>
              </a:spcBef>
              <a:buClr>
                <a:srgbClr val="000000"/>
              </a:buClr>
              <a:buSzPct val="45000"/>
              <a:buFont typeface=""/>
              <a:buChar char=""/>
            </a:pPr>
            <a:r>
              <a:rPr b="0" lang="en-US" sz="1400" spc="-1" strike="noStrike">
                <a:solidFill>
                  <a:srgbClr val="ffffff"/>
                </a:solidFill>
                <a:latin typeface="Rockwell-Regular"/>
                <a:ea typeface="Rockwell-Regular"/>
              </a:rPr>
              <a:t>Multi-dimensional Fabric, Centered Oneness, and/or Star Child Healings;</a:t>
            </a:r>
            <a:endParaRPr b="0" lang="en-US" sz="1400" spc="-1" strike="noStrike">
              <a:latin typeface="Arial"/>
            </a:endParaRPr>
          </a:p>
          <a:p>
            <a:pPr lvl="1" marL="605520" indent="-194040">
              <a:lnSpc>
                <a:spcPct val="80000"/>
              </a:lnSpc>
              <a:spcBef>
                <a:spcPts val="400"/>
              </a:spcBef>
              <a:buClr>
                <a:srgbClr val="000000"/>
              </a:buClr>
              <a:buSzPct val="45000"/>
              <a:buFont typeface=""/>
              <a:buChar char=""/>
            </a:pPr>
            <a:r>
              <a:rPr b="0" lang="en-US" sz="1400" spc="-1" strike="noStrike">
                <a:solidFill>
                  <a:srgbClr val="ffffff"/>
                </a:solidFill>
                <a:latin typeface="Rockwell-Regular"/>
                <a:ea typeface="Rockwell-Regular"/>
              </a:rPr>
              <a:t>Other variations based on positive resourcing techniques taught, establishing safety/trust</a:t>
            </a:r>
            <a:endParaRPr b="0" lang="en-US" sz="1400" spc="-1" strike="noStrike">
              <a:latin typeface="Arial"/>
            </a:endParaRPr>
          </a:p>
          <a:p>
            <a:pPr lvl="1" marL="605520" indent="-194040">
              <a:lnSpc>
                <a:spcPct val="80000"/>
              </a:lnSpc>
              <a:spcBef>
                <a:spcPts val="400"/>
              </a:spcBef>
              <a:buClr>
                <a:srgbClr val="000000"/>
              </a:buClr>
              <a:buSzPct val="45000"/>
              <a:buFont typeface=""/>
              <a:buChar char=""/>
            </a:pPr>
            <a:r>
              <a:rPr b="0" lang="en-US" sz="1400" spc="-1" strike="noStrike">
                <a:solidFill>
                  <a:srgbClr val="ffffff"/>
                </a:solidFill>
                <a:latin typeface="Rockwell-Regular"/>
                <a:ea typeface="Rockwell-Regular"/>
              </a:rPr>
              <a:t>Using HSP and tracking techniques to guide interventions;</a:t>
            </a:r>
            <a:endParaRPr b="0" lang="en-US" sz="1400" spc="-1" strike="noStrike">
              <a:latin typeface="Arial"/>
            </a:endParaRPr>
          </a:p>
          <a:p>
            <a:pPr lvl="1" marL="605520" indent="-194040">
              <a:lnSpc>
                <a:spcPct val="80000"/>
              </a:lnSpc>
              <a:spcBef>
                <a:spcPts val="400"/>
              </a:spcBef>
              <a:buClr>
                <a:srgbClr val="000000"/>
              </a:buClr>
              <a:buSzPct val="45000"/>
              <a:buFont typeface=""/>
              <a:buChar char=""/>
            </a:pPr>
            <a:r>
              <a:rPr b="0" lang="en-US" sz="1400" spc="-1" strike="noStrike">
                <a:solidFill>
                  <a:srgbClr val="ffffff"/>
                </a:solidFill>
                <a:latin typeface="Rockwell-Regular"/>
                <a:ea typeface="Rockwell-Regular"/>
              </a:rPr>
              <a:t>Be creative, explore.</a:t>
            </a:r>
            <a:endParaRPr b="0" lang="en-US" sz="1400" spc="-1" strike="noStrike">
              <a:latin typeface="Arial"/>
            </a:endParaRPr>
          </a:p>
          <a:p>
            <a:pPr lvl="1" marL="605520" indent="-194040">
              <a:lnSpc>
                <a:spcPct val="80000"/>
              </a:lnSpc>
              <a:spcBef>
                <a:spcPts val="400"/>
              </a:spcBef>
              <a:buClr>
                <a:srgbClr val="000000"/>
              </a:buClr>
              <a:buSzPct val="45000"/>
              <a:buFont typeface=""/>
              <a:buChar char=""/>
            </a:pPr>
            <a:r>
              <a:rPr b="0" lang="en-US" sz="1800" spc="-1" strike="noStrike">
                <a:latin typeface="Arial"/>
              </a:rPr>
              <a:t> </a:t>
            </a:r>
            <a:endParaRPr b="0" lang="en-US" sz="1800" spc="-1" strike="noStrike">
              <a:latin typeface="Arial"/>
            </a:endParaRPr>
          </a:p>
          <a:p>
            <a:pPr marL="198720" indent="-198720">
              <a:lnSpc>
                <a:spcPct val="80000"/>
              </a:lnSpc>
              <a:buClr>
                <a:srgbClr val="000000"/>
              </a:buClr>
              <a:buSzPct val="45000"/>
              <a:buFont typeface=""/>
              <a:buChar char=""/>
            </a:pPr>
            <a:r>
              <a:rPr b="0" lang="en-US" sz="1400" spc="-1" strike="noStrike">
                <a:solidFill>
                  <a:srgbClr val="ffffff"/>
                </a:solidFill>
                <a:latin typeface="Rockwell-Regular"/>
                <a:ea typeface="Rockwell-Regular"/>
              </a:rPr>
              <a:t>Make sure you:</a:t>
            </a:r>
            <a:endParaRPr b="0" lang="en-US" sz="1400" spc="-1" strike="noStrike">
              <a:latin typeface="Arial"/>
            </a:endParaRPr>
          </a:p>
          <a:p>
            <a:pPr lvl="1" marL="605520" indent="-194040">
              <a:lnSpc>
                <a:spcPct val="80000"/>
              </a:lnSpc>
              <a:spcBef>
                <a:spcPts val="400"/>
              </a:spcBef>
              <a:buClr>
                <a:srgbClr val="000000"/>
              </a:buClr>
              <a:buSzPct val="45000"/>
              <a:buFont typeface=""/>
              <a:buChar char=""/>
            </a:pPr>
            <a:r>
              <a:rPr b="0" lang="en-US" sz="1400" spc="-1" strike="noStrike">
                <a:solidFill>
                  <a:srgbClr val="ffffff"/>
                </a:solidFill>
                <a:latin typeface="Rockwell-Regular"/>
                <a:ea typeface="Rockwell-Regular"/>
              </a:rPr>
              <a:t>track the empowerment of the enlightened observer and help the client make adjustments if needed;</a:t>
            </a:r>
            <a:endParaRPr b="0" lang="en-US" sz="1400" spc="-1" strike="noStrike">
              <a:latin typeface="Arial"/>
            </a:endParaRPr>
          </a:p>
          <a:p>
            <a:pPr lvl="1" marL="605520" indent="-194040">
              <a:lnSpc>
                <a:spcPct val="80000"/>
              </a:lnSpc>
              <a:spcBef>
                <a:spcPts val="400"/>
              </a:spcBef>
              <a:buClr>
                <a:srgbClr val="000000"/>
              </a:buClr>
              <a:buSzPct val="45000"/>
              <a:buFont typeface=""/>
              <a:buChar char=""/>
            </a:pPr>
            <a:r>
              <a:rPr b="0" lang="en-US" sz="1400" spc="-1" strike="noStrike">
                <a:solidFill>
                  <a:srgbClr val="ffffff"/>
                </a:solidFill>
                <a:latin typeface="Rockwell-Regular"/>
                <a:ea typeface="Rockwell-Regular"/>
              </a:rPr>
              <a:t>base ME-B Therapist interventions on what the body, energy, client tells you;</a:t>
            </a:r>
            <a:endParaRPr b="0" lang="en-US" sz="1400" spc="-1" strike="noStrike">
              <a:latin typeface="Arial"/>
            </a:endParaRPr>
          </a:p>
          <a:p>
            <a:pPr lvl="1" marL="605520" indent="-194040">
              <a:lnSpc>
                <a:spcPct val="80000"/>
              </a:lnSpc>
              <a:spcBef>
                <a:spcPts val="400"/>
              </a:spcBef>
              <a:buClr>
                <a:srgbClr val="000000"/>
              </a:buClr>
              <a:buSzPct val="45000"/>
              <a:buFont typeface=""/>
              <a:buChar char=""/>
            </a:pPr>
            <a:r>
              <a:rPr b="0" lang="en-US" sz="1400" spc="-1" strike="noStrike">
                <a:solidFill>
                  <a:srgbClr val="ffffff"/>
                </a:solidFill>
                <a:latin typeface="Rockwell-Regular"/>
                <a:ea typeface="Rockwell-Regular"/>
              </a:rPr>
              <a:t>intend to establish and rewire to a healthier “track” so re-patterning happens in all three systems; and</a:t>
            </a:r>
            <a:endParaRPr b="0" lang="en-US" sz="1400" spc="-1" strike="noStrike">
              <a:latin typeface="Arial"/>
            </a:endParaRPr>
          </a:p>
          <a:p>
            <a:pPr lvl="1" marL="605520" indent="-194040">
              <a:lnSpc>
                <a:spcPct val="80000"/>
              </a:lnSpc>
              <a:spcBef>
                <a:spcPts val="400"/>
              </a:spcBef>
              <a:buClr>
                <a:srgbClr val="000000"/>
              </a:buClr>
              <a:buSzPct val="45000"/>
              <a:buFont typeface=""/>
              <a:buChar char=""/>
            </a:pPr>
            <a:r>
              <a:rPr b="0" lang="en-US" sz="1400" spc="-1" strike="noStrike">
                <a:solidFill>
                  <a:srgbClr val="ffffff"/>
                </a:solidFill>
                <a:latin typeface="Rockwell-Regular"/>
                <a:ea typeface="Rockwell-Regular"/>
              </a:rPr>
              <a:t>finish by brining in a higher vibrational frequency and consciousness.  </a:t>
            </a:r>
            <a:endParaRPr b="0" lang="en-US" sz="1400" spc="-1" strike="noStrike">
              <a:latin typeface="Arial"/>
            </a:endParaRPr>
          </a:p>
        </p:txBody>
      </p:sp>
    </p:spTree>
  </p:cSld>
  <mc:AlternateContent>
    <mc:Choice Requires="p14">
      <p:transition spd="slow" p14:dur="2000"/>
    </mc:Choice>
    <mc:Fallback>
      <p:transition spd="slow"/>
    </mc:Fallback>
  </mc:AlternateContent>
</p:sld>
</file>

<file path=ppt/slides/slide2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25" name=""/>
          <p:cNvSpPr txBox="1"/>
          <p:nvPr/>
        </p:nvSpPr>
        <p:spPr>
          <a:xfrm>
            <a:off x="457200" y="1646280"/>
            <a:ext cx="8229600" cy="4526280"/>
          </a:xfrm>
          <a:prstGeom prst="rect">
            <a:avLst/>
          </a:prstGeom>
          <a:noFill/>
          <a:ln w="0">
            <a:noFill/>
          </a:ln>
        </p:spPr>
        <p:txBody>
          <a:bodyPr lIns="90000" rIns="90000" tIns="45000" bIns="45000" anchor="t">
            <a:normAutofit/>
          </a:bodyPr>
          <a:p>
            <a:pPr marL="228600" algn="ctr">
              <a:lnSpc>
                <a:spcPct val="80000"/>
              </a:lnSpc>
              <a:spcBef>
                <a:spcPts val="400"/>
              </a:spcBef>
              <a:buClr>
                <a:srgbClr val="000000"/>
              </a:buClr>
              <a:buSzPct val="45000"/>
              <a:buFont typeface=""/>
              <a:buChar char=" "/>
            </a:pPr>
            <a:r>
              <a:rPr b="0" lang="en-US" sz="1800" spc="-1" strike="noStrike">
                <a:latin typeface="Arial"/>
              </a:rPr>
              <a:t> </a:t>
            </a:r>
            <a:endParaRPr b="0" lang="en-US" sz="1800" spc="-1" strike="noStrike">
              <a:latin typeface="Arial"/>
            </a:endParaRPr>
          </a:p>
          <a:p>
            <a:pPr lvl="1" marL="228600" algn="ctr">
              <a:lnSpc>
                <a:spcPct val="80000"/>
              </a:lnSpc>
              <a:spcBef>
                <a:spcPts val="400"/>
              </a:spcBef>
              <a:buClr>
                <a:srgbClr val="000000"/>
              </a:buClr>
              <a:buSzPct val="45000"/>
              <a:buFont typeface=""/>
              <a:buChar char=" "/>
            </a:pPr>
            <a:r>
              <a:rPr b="1" lang="en-US" sz="5000" spc="-1" strike="noStrike">
                <a:solidFill>
                  <a:srgbClr val="ffffff"/>
                </a:solidFill>
                <a:latin typeface="Rockwell-Bold"/>
                <a:ea typeface="Rockwell-Bold"/>
              </a:rPr>
              <a:t>Trauma sessions ideally end with success…feeling accomplishments/gain in understanding!</a:t>
            </a:r>
            <a:endParaRPr b="0" lang="en-US" sz="5000" spc="-1" strike="noStrike">
              <a:latin typeface="Arial"/>
            </a:endParaRPr>
          </a:p>
          <a:p>
            <a:pPr marL="291960">
              <a:lnSpc>
                <a:spcPct val="80000"/>
              </a:lnSpc>
              <a:buNone/>
            </a:pPr>
            <a:r>
              <a:rPr b="1" lang="en-US" sz="5000" spc="-1" strike="noStrike">
                <a:solidFill>
                  <a:srgbClr val="ffffff"/>
                </a:solidFill>
                <a:latin typeface="Rockwell-Bold"/>
                <a:ea typeface="Rockwell-Bold"/>
              </a:rPr>
              <a:t> </a:t>
            </a:r>
            <a:endParaRPr b="0" lang="en-US" sz="5000" spc="-1" strike="noStrike">
              <a:latin typeface="Arial"/>
            </a:endParaRPr>
          </a:p>
        </p:txBody>
      </p:sp>
    </p:spTree>
  </p:cSld>
  <mc:AlternateContent>
    <mc:Choice Requires="p14">
      <p:transition spd="slow" p14:dur="2000"/>
    </mc:Choice>
    <mc:Fallback>
      <p:transition spd="slow"/>
    </mc:Fallback>
  </mc:AlternateContent>
</p:sld>
</file>

<file path=ppt/slides/slide2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pic>
        <p:nvPicPr>
          <p:cNvPr id="126" name="" descr=""/>
          <p:cNvPicPr/>
          <p:nvPr/>
        </p:nvPicPr>
        <p:blipFill>
          <a:blip r:embed="rId2"/>
          <a:stretch/>
        </p:blipFill>
        <p:spPr>
          <a:xfrm>
            <a:off x="990720" y="457200"/>
            <a:ext cx="6934320" cy="6172200"/>
          </a:xfrm>
          <a:prstGeom prst="rect">
            <a:avLst/>
          </a:prstGeom>
          <a:ln w="0">
            <a:noFill/>
          </a:ln>
        </p:spPr>
      </p:pic>
    </p:spTree>
  </p:cSld>
  <mc:AlternateContent>
    <mc:Choice Requires="p14">
      <p:transition spd="slow" p14:dur="2000"/>
    </mc:Choice>
    <mc:Fallback>
      <p:transition spd="slow"/>
    </mc:Fallback>
  </mc:AlternateContent>
</p:sld>
</file>

<file path=ppt/slides/slide2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27" name=""/>
          <p:cNvSpPr txBox="1"/>
          <p:nvPr/>
        </p:nvSpPr>
        <p:spPr>
          <a:xfrm>
            <a:off x="457200" y="253440"/>
            <a:ext cx="8229600" cy="1143000"/>
          </a:xfrm>
          <a:prstGeom prst="rect">
            <a:avLst/>
          </a:prstGeom>
          <a:noFill/>
          <a:ln w="0">
            <a:noFill/>
          </a:ln>
        </p:spPr>
        <p:txBody>
          <a:bodyPr lIns="90000" rIns="90000" tIns="45000" bIns="45000" anchor="b">
            <a:normAutofit fontScale="90000"/>
          </a:bodyPr>
          <a:p>
            <a:pPr algn="r">
              <a:buNone/>
            </a:pPr>
            <a:r>
              <a:rPr b="0" lang="en-US" sz="4100" spc="-1" strike="noStrike">
                <a:solidFill>
                  <a:srgbClr val="e7e9ca"/>
                </a:solidFill>
                <a:latin typeface="Rockwell-Regular"/>
                <a:ea typeface="Rockwell-Regular"/>
              </a:rPr>
              <a:t>Remember, real Time Practice Is Needed Too</a:t>
            </a:r>
            <a:endParaRPr b="0" lang="en-US" sz="4100" spc="-1" strike="noStrike">
              <a:latin typeface="Arial"/>
            </a:endParaRPr>
          </a:p>
        </p:txBody>
      </p:sp>
      <p:sp>
        <p:nvSpPr>
          <p:cNvPr id="128" name=""/>
          <p:cNvSpPr txBox="1"/>
          <p:nvPr/>
        </p:nvSpPr>
        <p:spPr>
          <a:xfrm>
            <a:off x="457200" y="1646280"/>
            <a:ext cx="8229600" cy="4526280"/>
          </a:xfrm>
          <a:prstGeom prst="rect">
            <a:avLst/>
          </a:prstGeom>
          <a:noFill/>
          <a:ln w="0">
            <a:noFill/>
          </a:ln>
        </p:spPr>
        <p:txBody>
          <a:bodyPr lIns="90000" rIns="90000" tIns="45000" bIns="45000" anchor="t">
            <a:normAutofit/>
          </a:bodyPr>
          <a:p>
            <a:r>
              <a:rPr b="0" lang="en-US" sz="3200" spc="-1" strike="noStrike">
                <a:solidFill>
                  <a:srgbClr val="ffffff"/>
                </a:solidFill>
                <a:latin typeface="Rockwell-Regular"/>
                <a:ea typeface="Rockwell-Regular"/>
              </a:rPr>
              <a:t>Mindfulness/Awareness of Patterned Learning In the moment is needed to Replace Trauma Programming.  Review ME-B Steps.</a:t>
            </a:r>
            <a:endParaRPr b="0" lang="en-US" sz="3200" spc="-1" strike="noStrike">
              <a:latin typeface="Arial"/>
            </a:endParaRPr>
          </a:p>
          <a:p>
            <a:endParaRPr b="0" lang="en-US" sz="3200" spc="-1" strike="noStrike">
              <a:latin typeface="Arial"/>
            </a:endParaRPr>
          </a:p>
          <a:p>
            <a:r>
              <a:rPr b="0" lang="en-US" sz="3200" spc="-1" strike="noStrike">
                <a:solidFill>
                  <a:srgbClr val="ffffff"/>
                </a:solidFill>
                <a:latin typeface="Rockwell-Regular"/>
                <a:ea typeface="Rockwell-Regular"/>
              </a:rPr>
              <a:t>10,000 times or more!</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29" name=""/>
          <p:cNvSpPr txBox="1"/>
          <p:nvPr/>
        </p:nvSpPr>
        <p:spPr>
          <a:xfrm>
            <a:off x="457200" y="1646280"/>
            <a:ext cx="8229600" cy="4526280"/>
          </a:xfrm>
          <a:prstGeom prst="rect">
            <a:avLst/>
          </a:prstGeom>
          <a:noFill/>
          <a:ln w="0">
            <a:noFill/>
          </a:ln>
        </p:spPr>
        <p:txBody>
          <a:bodyPr lIns="90000" rIns="90000" tIns="45000" bIns="45000" anchor="t">
            <a:normAutofit/>
          </a:bodyPr>
          <a:p>
            <a:pPr marL="291960" algn="ctr">
              <a:buNone/>
            </a:pPr>
            <a:r>
              <a:rPr b="0" lang="en-US" sz="4400" spc="-1" strike="noStrike">
                <a:solidFill>
                  <a:srgbClr val="ffffff"/>
                </a:solidFill>
                <a:latin typeface="Rockwell-Regular"/>
                <a:ea typeface="Rockwell-Regular"/>
              </a:rPr>
              <a:t>HOW DOES TRAUMA PRESENT IN THE THREE-SYSTEMS?</a:t>
            </a:r>
            <a:endParaRPr b="0" lang="en-US" sz="4400" spc="-1" strike="noStrike">
              <a:latin typeface="Arial"/>
            </a:endParaRPr>
          </a:p>
        </p:txBody>
      </p:sp>
    </p:spTree>
  </p:cSld>
  <mc:AlternateContent>
    <mc:Choice Requires="p14">
      <p:transition spd="slow" p14:dur="2000"/>
    </mc:Choice>
    <mc:Fallback>
      <p:transition spd="slow"/>
    </mc:Fallback>
  </mc:AlternateContent>
</p:sld>
</file>

<file path=ppt/slides/slide2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0" name=""/>
          <p:cNvSpPr txBox="1"/>
          <p:nvPr/>
        </p:nvSpPr>
        <p:spPr>
          <a:xfrm>
            <a:off x="457200" y="253440"/>
            <a:ext cx="8229600" cy="1143000"/>
          </a:xfrm>
          <a:prstGeom prst="rect">
            <a:avLst/>
          </a:prstGeom>
          <a:noFill/>
          <a:ln w="0">
            <a:noFill/>
          </a:ln>
        </p:spPr>
        <p:txBody>
          <a:bodyPr lIns="90000" rIns="90000" tIns="45000" bIns="45000" anchor="b">
            <a:normAutofit fontScale="92000"/>
          </a:bodyPr>
          <a:p>
            <a:pPr algn="r">
              <a:buNone/>
            </a:pPr>
            <a:r>
              <a:rPr b="0" lang="en-US" sz="4100" spc="-1" strike="noStrike">
                <a:solidFill>
                  <a:srgbClr val="e7e9ca"/>
                </a:solidFill>
                <a:latin typeface="Rockwell-Regular"/>
                <a:ea typeface="Rockwell-Regular"/>
              </a:rPr>
              <a:t>When Should Trauma Be Processed?</a:t>
            </a:r>
            <a:endParaRPr b="0" lang="en-US" sz="4100" spc="-1" strike="noStrike">
              <a:latin typeface="Arial"/>
            </a:endParaRPr>
          </a:p>
        </p:txBody>
      </p:sp>
      <p:sp>
        <p:nvSpPr>
          <p:cNvPr id="131" name=""/>
          <p:cNvSpPr txBox="1"/>
          <p:nvPr/>
        </p:nvSpPr>
        <p:spPr>
          <a:xfrm>
            <a:off x="457200" y="1646280"/>
            <a:ext cx="8229600" cy="4526280"/>
          </a:xfrm>
          <a:prstGeom prst="rect">
            <a:avLst/>
          </a:prstGeom>
          <a:noFill/>
          <a:ln w="0">
            <a:noFill/>
          </a:ln>
        </p:spPr>
        <p:txBody>
          <a:bodyPr lIns="90000" rIns="90000" tIns="45000" bIns="45000" anchor="t">
            <a:normAutofit/>
          </a:bodyPr>
          <a:p>
            <a:pPr marL="291960" algn="ctr">
              <a:buNone/>
            </a:pPr>
            <a:r>
              <a:rPr b="0" lang="en-US" sz="3200" spc="-1" strike="noStrike">
                <a:solidFill>
                  <a:srgbClr val="ffffff"/>
                </a:solidFill>
                <a:latin typeface="Rockwell-Regular"/>
                <a:ea typeface="Rockwell-Regular"/>
              </a:rPr>
              <a:t>STRESS ACTIVATES DORMANT TRAUMA/DON’T PLAN TRAUMA PROCESSING DURING STRESSFUL TIMES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2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2" name=""/>
          <p:cNvSpPr txBox="1"/>
          <p:nvPr/>
        </p:nvSpPr>
        <p:spPr>
          <a:xfrm>
            <a:off x="457200" y="253440"/>
            <a:ext cx="8229600" cy="1143000"/>
          </a:xfrm>
          <a:prstGeom prst="rect">
            <a:avLst/>
          </a:prstGeom>
          <a:noFill/>
          <a:ln w="0">
            <a:noFill/>
          </a:ln>
        </p:spPr>
        <p:txBody>
          <a:bodyPr lIns="90000" rIns="90000" tIns="45000" bIns="45000" anchor="b">
            <a:normAutofit fontScale="92000"/>
          </a:bodyPr>
          <a:p>
            <a:pPr algn="r">
              <a:buNone/>
            </a:pPr>
            <a:r>
              <a:rPr b="0" lang="en-US" sz="4100" spc="-1" strike="noStrike">
                <a:solidFill>
                  <a:srgbClr val="e7e9ca"/>
                </a:solidFill>
                <a:latin typeface="Rockwell-Regular"/>
                <a:ea typeface="Rockwell-Regular"/>
              </a:rPr>
              <a:t>Experience Dependent Neurplasticity</a:t>
            </a:r>
            <a:endParaRPr b="0" lang="en-US" sz="4100" spc="-1" strike="noStrike">
              <a:latin typeface="Arial"/>
            </a:endParaRPr>
          </a:p>
        </p:txBody>
      </p:sp>
      <p:sp>
        <p:nvSpPr>
          <p:cNvPr id="133" name=""/>
          <p:cNvSpPr txBox="1"/>
          <p:nvPr/>
        </p:nvSpPr>
        <p:spPr>
          <a:xfrm>
            <a:off x="457200" y="1646280"/>
            <a:ext cx="8229600" cy="4526280"/>
          </a:xfrm>
          <a:prstGeom prst="rect">
            <a:avLst/>
          </a:prstGeom>
          <a:noFill/>
          <a:ln w="0">
            <a:noFill/>
          </a:ln>
        </p:spPr>
        <p:txBody>
          <a:bodyPr lIns="90000" rIns="90000" tIns="45000" bIns="45000" anchor="t">
            <a:normAutofit/>
          </a:bodyPr>
          <a:p>
            <a:pPr marL="415440" indent="-415440">
              <a:buClr>
                <a:srgbClr val="000000"/>
              </a:buClr>
              <a:buSzPct val="45000"/>
              <a:buFont typeface=""/>
              <a:buChar char=""/>
            </a:pPr>
            <a:r>
              <a:rPr b="0" lang="en-US" sz="3200" spc="-1" strike="noStrike">
                <a:solidFill>
                  <a:srgbClr val="ffffff"/>
                </a:solidFill>
                <a:latin typeface="Rockwell-Regular"/>
                <a:ea typeface="Rockwell-Regular"/>
              </a:rPr>
              <a:t>Life and your relationship to ego, pain creates either healthy neuro structures or reactive neuro structures</a:t>
            </a:r>
            <a:endParaRPr b="0" lang="en-US" sz="3200" spc="-1" strike="noStrike">
              <a:latin typeface="Arial"/>
            </a:endParaRPr>
          </a:p>
          <a:p>
            <a:pPr marL="415440" indent="-415440">
              <a:buClr>
                <a:srgbClr val="000000"/>
              </a:buClr>
              <a:buSzPct val="45000"/>
              <a:buFont typeface=""/>
              <a:buChar char=""/>
            </a:pPr>
            <a:r>
              <a:rPr b="0" lang="en-US" sz="1800" spc="-1" strike="noStrike">
                <a:latin typeface="Arial"/>
              </a:rPr>
              <a:t> </a:t>
            </a:r>
            <a:endParaRPr b="0" lang="en-US" sz="1800" spc="-1" strike="noStrike">
              <a:latin typeface="Arial"/>
            </a:endParaRPr>
          </a:p>
          <a:p>
            <a:pPr marL="415440" indent="-415440">
              <a:buClr>
                <a:srgbClr val="000000"/>
              </a:buClr>
              <a:buSzPct val="45000"/>
              <a:buFont typeface=""/>
              <a:buChar char=""/>
            </a:pPr>
            <a:r>
              <a:rPr b="0" lang="en-US" sz="3200" spc="-1" strike="noStrike">
                <a:solidFill>
                  <a:srgbClr val="ffffff"/>
                </a:solidFill>
                <a:latin typeface="Rockwell-Regular"/>
                <a:ea typeface="Rockwell-Regular"/>
              </a:rPr>
              <a:t>Polyvagal Theory-Dorsal Vagal and Ventral Vagal</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82" name=""/>
          <p:cNvSpPr txBox="1"/>
          <p:nvPr/>
        </p:nvSpPr>
        <p:spPr>
          <a:xfrm>
            <a:off x="457200" y="304920"/>
            <a:ext cx="8229600" cy="1523880"/>
          </a:xfrm>
          <a:prstGeom prst="rect">
            <a:avLst/>
          </a:prstGeom>
          <a:noFill/>
          <a:ln w="0">
            <a:noFill/>
          </a:ln>
        </p:spPr>
        <p:txBody>
          <a:bodyPr lIns="90000" rIns="90000" tIns="45000" bIns="45000" anchor="b">
            <a:normAutofit/>
          </a:bodyPr>
          <a:p>
            <a:pPr algn="r">
              <a:buNone/>
            </a:pPr>
            <a:r>
              <a:rPr b="0" lang="en-US" sz="4600" spc="-1" strike="noStrike">
                <a:solidFill>
                  <a:srgbClr val="e7e9ca"/>
                </a:solidFill>
                <a:latin typeface="Rockwell-Regular"/>
                <a:ea typeface="Rockwell-Regular"/>
              </a:rPr>
              <a:t>TRAUMA REPEATS ITSELF</a:t>
            </a:r>
            <a:endParaRPr b="0" lang="en-US" sz="4600" spc="-1" strike="noStrike">
              <a:latin typeface="Arial"/>
            </a:endParaRPr>
          </a:p>
        </p:txBody>
      </p:sp>
      <p:sp>
        <p:nvSpPr>
          <p:cNvPr id="83" name=""/>
          <p:cNvSpPr txBox="1"/>
          <p:nvPr/>
        </p:nvSpPr>
        <p:spPr>
          <a:xfrm>
            <a:off x="457200" y="1646280"/>
            <a:ext cx="8229600" cy="4526280"/>
          </a:xfrm>
          <a:prstGeom prst="rect">
            <a:avLst/>
          </a:prstGeom>
          <a:noFill/>
          <a:ln w="0">
            <a:noFill/>
          </a:ln>
        </p:spPr>
        <p:txBody>
          <a:bodyPr lIns="90000" rIns="90000" tIns="45000" bIns="45000" anchor="t">
            <a:normAutofit/>
          </a:bodyPr>
          <a:p>
            <a:r>
              <a:rPr b="0" lang="en-US" sz="3200" spc="-1" strike="noStrike">
                <a:solidFill>
                  <a:srgbClr val="ffffff"/>
                </a:solidFill>
                <a:latin typeface="Rockwell-Regular"/>
                <a:ea typeface="Rockwell-Regular"/>
              </a:rPr>
              <a:t>We anticipate, orient to, and react to stimuli that directly or indirectly resemble the original traumatic experience or its context.</a:t>
            </a:r>
            <a:endParaRPr b="0" lang="en-US" sz="3200" spc="-1" strike="noStrike">
              <a:latin typeface="Arial"/>
            </a:endParaRPr>
          </a:p>
          <a:p>
            <a:endParaRPr b="0" lang="en-US" sz="3200" spc="-1" strike="noStrike">
              <a:latin typeface="Arial"/>
            </a:endParaRPr>
          </a:p>
          <a:p>
            <a:r>
              <a:rPr b="0" lang="en-US" sz="3200" spc="-1" strike="noStrike">
                <a:solidFill>
                  <a:srgbClr val="ffffff"/>
                </a:solidFill>
                <a:latin typeface="Rockwell-Regular"/>
                <a:ea typeface="Rockwell-Regular"/>
              </a:rPr>
              <a:t>Why do we do this?  Patterned Learning.  Trauma trains our brain/physiology and energy system for programmed reaction.</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pic>
        <p:nvPicPr>
          <p:cNvPr id="134" name="" descr=""/>
          <p:cNvPicPr/>
          <p:nvPr/>
        </p:nvPicPr>
        <p:blipFill>
          <a:blip r:embed="rId2"/>
          <a:stretch/>
        </p:blipFill>
        <p:spPr>
          <a:xfrm>
            <a:off x="533520" y="0"/>
            <a:ext cx="8153280" cy="6858000"/>
          </a:xfrm>
          <a:prstGeom prst="rect">
            <a:avLst/>
          </a:prstGeom>
          <a:ln w="0">
            <a:noFill/>
          </a:ln>
        </p:spPr>
      </p:pic>
    </p:spTree>
  </p:cSld>
  <mc:AlternateContent>
    <mc:Choice Requires="p14">
      <p:transition spd="slow" p14:dur="2000"/>
    </mc:Choice>
    <mc:Fallback>
      <p:transition spd="slow"/>
    </mc:Fallback>
  </mc:AlternateContent>
</p:sld>
</file>

<file path=ppt/slides/slide3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5" name=""/>
          <p:cNvSpPr txBox="1"/>
          <p:nvPr/>
        </p:nvSpPr>
        <p:spPr>
          <a:xfrm>
            <a:off x="457200" y="253440"/>
            <a:ext cx="8229600" cy="1143000"/>
          </a:xfrm>
          <a:prstGeom prst="rect">
            <a:avLst/>
          </a:prstGeom>
          <a:noFill/>
          <a:ln w="0">
            <a:noFill/>
          </a:ln>
        </p:spPr>
        <p:txBody>
          <a:bodyPr lIns="90000" rIns="90000" tIns="45000" bIns="45000" anchor="b">
            <a:normAutofit/>
          </a:bodyPr>
          <a:p>
            <a:pPr algn="r">
              <a:buNone/>
            </a:pPr>
            <a:r>
              <a:rPr b="0" lang="en-US" sz="4100" spc="-1" strike="noStrike">
                <a:solidFill>
                  <a:srgbClr val="e7e9ca"/>
                </a:solidFill>
                <a:latin typeface="Rockwell-Regular"/>
                <a:ea typeface="Rockwell-Regular"/>
              </a:rPr>
              <a:t>TRAUMA SHAKING AND MORE</a:t>
            </a:r>
            <a:endParaRPr b="0" lang="en-US" sz="4100" spc="-1" strike="noStrike">
              <a:latin typeface="Arial"/>
            </a:endParaRPr>
          </a:p>
        </p:txBody>
      </p:sp>
      <p:sp>
        <p:nvSpPr>
          <p:cNvPr id="136" name=""/>
          <p:cNvSpPr txBox="1"/>
          <p:nvPr/>
        </p:nvSpPr>
        <p:spPr>
          <a:xfrm>
            <a:off x="474120" y="2305800"/>
            <a:ext cx="8229600" cy="4526280"/>
          </a:xfrm>
          <a:prstGeom prst="rect">
            <a:avLst/>
          </a:prstGeom>
          <a:noFill/>
          <a:ln w="0">
            <a:noFill/>
          </a:ln>
        </p:spPr>
        <p:txBody>
          <a:bodyPr lIns="90000" rIns="90000" tIns="45000" bIns="45000" anchor="t">
            <a:normAutofit/>
          </a:bodyPr>
          <a:p>
            <a:r>
              <a:rPr b="0" lang="en-US" sz="1800" spc="-1" strike="noStrike">
                <a:latin typeface="Arial"/>
                <a:hlinkClick r:id="rId2"/>
              </a:rPr>
              <a:t>http://www.youtube.com/watch?v=bPFbXdSGSkc&amp;feature=related</a:t>
            </a:r>
            <a:r>
              <a:rPr b="0" lang="en-US" sz="3200" spc="-1" strike="noStrike" u="sng">
                <a:solidFill>
                  <a:srgbClr val="ffffff"/>
                </a:solidFill>
                <a:uFillTx/>
                <a:latin typeface="Rockwell-Regular"/>
                <a:ea typeface="Rockwell-Regular"/>
              </a:rPr>
              <a:t>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3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137" name=""/>
          <p:cNvSpPr txBox="1"/>
          <p:nvPr/>
        </p:nvSpPr>
        <p:spPr>
          <a:xfrm>
            <a:off x="457200" y="304920"/>
            <a:ext cx="8229600" cy="1066680"/>
          </a:xfrm>
          <a:prstGeom prst="rect">
            <a:avLst/>
          </a:prstGeom>
          <a:noFill/>
          <a:ln w="0">
            <a:noFill/>
          </a:ln>
        </p:spPr>
        <p:txBody>
          <a:bodyPr lIns="90000" rIns="90000" tIns="45000" bIns="45000" anchor="b">
            <a:normAutofit/>
          </a:bodyPr>
          <a:p>
            <a:pPr algn="ctr">
              <a:buNone/>
            </a:pPr>
            <a:r>
              <a:rPr b="0" lang="en-US" sz="5400" spc="-1" strike="noStrike">
                <a:solidFill>
                  <a:srgbClr val="e7e9ca"/>
                </a:solidFill>
                <a:latin typeface="Rockwell-Regular"/>
                <a:ea typeface="Rockwell-Regular"/>
              </a:rPr>
              <a:t> </a:t>
            </a:r>
            <a:r>
              <a:rPr b="1" lang="en-US" sz="5400" spc="-1" strike="noStrike">
                <a:solidFill>
                  <a:srgbClr val="e7e9ca"/>
                </a:solidFill>
                <a:latin typeface="Rockwell-Bold"/>
                <a:ea typeface="Rockwell-Bold"/>
              </a:rPr>
              <a:t>Books!</a:t>
            </a:r>
            <a:endParaRPr b="0" lang="en-US" sz="5400" spc="-1" strike="noStrike">
              <a:latin typeface="Arial"/>
            </a:endParaRPr>
          </a:p>
        </p:txBody>
      </p:sp>
      <p:sp>
        <p:nvSpPr>
          <p:cNvPr id="138" name=""/>
          <p:cNvSpPr txBox="1"/>
          <p:nvPr/>
        </p:nvSpPr>
        <p:spPr>
          <a:xfrm>
            <a:off x="457200" y="1646280"/>
            <a:ext cx="8229600" cy="4526280"/>
          </a:xfrm>
          <a:prstGeom prst="rect">
            <a:avLst/>
          </a:prstGeom>
          <a:noFill/>
          <a:ln w="0">
            <a:noFill/>
          </a:ln>
        </p:spPr>
        <p:txBody>
          <a:bodyPr lIns="90000" rIns="90000" tIns="45000" bIns="45000" anchor="t">
            <a:normAutofit/>
          </a:bodyPr>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The Intimate Enemy</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Leader Effectiveness Training by Dr. Thomas Gordon</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Character Styles; Stephen M. Johnson; isbn 0-393-70171-9</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Sensing, Feeling, and Action, the Experimental Anatomy for the Body-Mind Centering; by Bonnie Cohen</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From Conception to Crawling; Annie Brook</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Susan Aposhyan, Naural Intelligence: Body-Mind Integration and Human Development</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David Chamberlain, The Mind of Your Newborn Baby</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Robert Karen, Becoming Attached: Unfolding the Mystery of the Infant-Mother Bond and Its Impact on Later Life</a:t>
            </a:r>
            <a:endParaRPr b="0" lang="en-US" sz="2200" spc="-1" strike="noStrike">
              <a:latin typeface="Arial"/>
            </a:endParaRPr>
          </a:p>
          <a:p>
            <a:pPr marL="292680" indent="-292680">
              <a:lnSpc>
                <a:spcPct val="80000"/>
              </a:lnSpc>
              <a:buClr>
                <a:srgbClr val="000000"/>
              </a:buClr>
              <a:buSzPct val="45000"/>
              <a:buFont typeface=""/>
              <a:buChar char=""/>
            </a:pPr>
            <a:r>
              <a:rPr b="0" lang="en-US" sz="2200" spc="-1" strike="noStrike">
                <a:solidFill>
                  <a:srgbClr val="ffffff"/>
                </a:solidFill>
                <a:latin typeface="Rockwell-Regular"/>
                <a:ea typeface="Rockwell-Regular"/>
              </a:rPr>
              <a:t>William Emerson; wemerson@home.com</a:t>
            </a:r>
            <a:endParaRPr b="0" lang="en-US" sz="22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84" name=""/>
          <p:cNvSpPr txBox="1"/>
          <p:nvPr/>
        </p:nvSpPr>
        <p:spPr>
          <a:xfrm>
            <a:off x="457200" y="253440"/>
            <a:ext cx="8229600" cy="1143000"/>
          </a:xfrm>
          <a:prstGeom prst="rect">
            <a:avLst/>
          </a:prstGeom>
          <a:noFill/>
          <a:ln w="0">
            <a:noFill/>
          </a:ln>
        </p:spPr>
        <p:txBody>
          <a:bodyPr lIns="90000" rIns="90000" tIns="45000" bIns="45000" anchor="b">
            <a:normAutofit fontScale="90000"/>
          </a:bodyPr>
          <a:p>
            <a:pPr algn="r">
              <a:buNone/>
            </a:pPr>
            <a:r>
              <a:rPr b="0" lang="en-US" sz="4100" spc="-1" strike="noStrike">
                <a:solidFill>
                  <a:srgbClr val="e7e9ca"/>
                </a:solidFill>
                <a:latin typeface="Rockwell-Regular"/>
                <a:ea typeface="Rockwell-Regular"/>
              </a:rPr>
              <a:t>WHAT TRAUMA “Stories” Tend to Repeat in Your Life?</a:t>
            </a:r>
            <a:endParaRPr b="0" lang="en-US" sz="4100" spc="-1" strike="noStrike">
              <a:latin typeface="Arial"/>
            </a:endParaRPr>
          </a:p>
        </p:txBody>
      </p:sp>
      <p:sp>
        <p:nvSpPr>
          <p:cNvPr id="85" name=""/>
          <p:cNvSpPr txBox="1"/>
          <p:nvPr/>
        </p:nvSpPr>
        <p:spPr>
          <a:xfrm>
            <a:off x="457200" y="1646280"/>
            <a:ext cx="8229600" cy="4526280"/>
          </a:xfrm>
          <a:prstGeom prst="rect">
            <a:avLst/>
          </a:prstGeom>
          <a:noFill/>
          <a:ln w="0">
            <a:noFill/>
          </a:ln>
        </p:spPr>
        <p:txBody>
          <a:bodyPr lIns="90000" rIns="90000" tIns="45000" bIns="45000" anchor="t">
            <a:normAutofit/>
          </a:bodyPr>
          <a:p>
            <a:pPr marL="415440" indent="-415440">
              <a:buClr>
                <a:srgbClr val="000000"/>
              </a:buClr>
              <a:buSzPct val="45000"/>
              <a:buFont typeface=""/>
              <a:buChar char=""/>
            </a:pPr>
            <a:r>
              <a:rPr b="0" lang="en-US" sz="3200" spc="-1" strike="noStrike">
                <a:solidFill>
                  <a:srgbClr val="ffffff"/>
                </a:solidFill>
                <a:latin typeface="Rockwell-Regular"/>
                <a:ea typeface="Rockwell-Regular"/>
              </a:rPr>
              <a:t>Where do you hold them in your body/energy system?</a:t>
            </a:r>
            <a:endParaRPr b="0" lang="en-US" sz="3200" spc="-1" strike="noStrike">
              <a:latin typeface="Arial"/>
            </a:endParaRPr>
          </a:p>
          <a:p>
            <a:pPr marL="415440" indent="-415440">
              <a:buClr>
                <a:srgbClr val="000000"/>
              </a:buClr>
              <a:buSzPct val="45000"/>
              <a:buFont typeface=""/>
              <a:buChar char=""/>
            </a:pPr>
            <a:r>
              <a:rPr b="0" lang="en-US" sz="3200" spc="-1" strike="noStrike">
                <a:solidFill>
                  <a:srgbClr val="ffffff"/>
                </a:solidFill>
                <a:latin typeface="Rockwell-Regular"/>
                <a:ea typeface="Rockwell-Regular"/>
              </a:rPr>
              <a:t>What negative beliefs are linked to them?</a:t>
            </a:r>
            <a:endParaRPr b="0" lang="en-US" sz="3200" spc="-1" strike="noStrike">
              <a:latin typeface="Arial"/>
            </a:endParaRPr>
          </a:p>
          <a:p>
            <a:pPr marL="415440" indent="-415440">
              <a:buClr>
                <a:srgbClr val="000000"/>
              </a:buClr>
              <a:buSzPct val="45000"/>
              <a:buFont typeface=""/>
              <a:buChar char=""/>
            </a:pPr>
            <a:r>
              <a:rPr b="0" lang="en-US" sz="3200" spc="-1" strike="noStrike">
                <a:solidFill>
                  <a:srgbClr val="ffffff"/>
                </a:solidFill>
                <a:latin typeface="Rockwell-Regular"/>
                <a:ea typeface="Rockwell-Regular"/>
              </a:rPr>
              <a:t>What are the positive alternative beliefs to adopt?</a:t>
            </a:r>
            <a:endParaRPr b="0" lang="en-US" sz="3200" spc="-1" strike="noStrike">
              <a:latin typeface="Arial"/>
            </a:endParaRPr>
          </a:p>
          <a:p>
            <a:pPr marL="415440" indent="-415440">
              <a:buClr>
                <a:srgbClr val="000000"/>
              </a:buClr>
              <a:buSzPct val="45000"/>
              <a:buFont typeface=""/>
              <a:buChar char=""/>
            </a:pPr>
            <a:r>
              <a:rPr b="0" lang="en-US" sz="3200" spc="-1" strike="noStrike">
                <a:solidFill>
                  <a:srgbClr val="ffffff"/>
                </a:solidFill>
                <a:latin typeface="Rockwell-Regular"/>
                <a:ea typeface="Rockwell-Regular"/>
              </a:rPr>
              <a:t>Where is the hara broken that keeps them repeating and why?</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86" name=""/>
          <p:cNvSpPr txBox="1"/>
          <p:nvPr/>
        </p:nvSpPr>
        <p:spPr>
          <a:xfrm>
            <a:off x="457200" y="228600"/>
            <a:ext cx="8229600" cy="2438280"/>
          </a:xfrm>
          <a:prstGeom prst="rect">
            <a:avLst/>
          </a:prstGeom>
          <a:noFill/>
          <a:ln w="0">
            <a:noFill/>
          </a:ln>
        </p:spPr>
        <p:txBody>
          <a:bodyPr lIns="90000" rIns="90000" tIns="45000" bIns="45000" anchor="b">
            <a:normAutofit/>
          </a:bodyPr>
          <a:p>
            <a:pPr algn="r">
              <a:buNone/>
            </a:pPr>
            <a:r>
              <a:rPr b="0" lang="en-US" sz="4600" spc="-1" strike="noStrike">
                <a:solidFill>
                  <a:srgbClr val="e7e9ca"/>
                </a:solidFill>
                <a:latin typeface="Rockwell-Regular"/>
                <a:ea typeface="Rockwell-Regular"/>
              </a:rPr>
              <a:t>CLINICIANS Call Patterned Learning PROCEDURAL MEMORY</a:t>
            </a:r>
            <a:endParaRPr b="0" lang="en-US" sz="4600" spc="-1" strike="noStrike">
              <a:latin typeface="Arial"/>
            </a:endParaRPr>
          </a:p>
        </p:txBody>
      </p:sp>
      <p:sp>
        <p:nvSpPr>
          <p:cNvPr id="87" name=""/>
          <p:cNvSpPr txBox="1"/>
          <p:nvPr/>
        </p:nvSpPr>
        <p:spPr>
          <a:xfrm>
            <a:off x="457200" y="2362320"/>
            <a:ext cx="8229600" cy="3763800"/>
          </a:xfrm>
          <a:prstGeom prst="rect">
            <a:avLst/>
          </a:prstGeom>
          <a:noFill/>
          <a:ln w="0">
            <a:noFill/>
          </a:ln>
        </p:spPr>
        <p:txBody>
          <a:bodyPr lIns="90000" rIns="90000" tIns="45000" bIns="45000" anchor="t">
            <a:normAutofit/>
          </a:bodyPr>
          <a:p>
            <a:endParaRPr b="0" lang="en-US" sz="1800" spc="-1" strike="noStrike">
              <a:latin typeface="Arial"/>
            </a:endParaRPr>
          </a:p>
          <a:p>
            <a:r>
              <a:rPr b="0" lang="en-US" sz="2900" spc="-1" strike="noStrike">
                <a:solidFill>
                  <a:srgbClr val="ffffff"/>
                </a:solidFill>
                <a:latin typeface="Rockwell-Regular"/>
                <a:ea typeface="Rockwell-Regular"/>
              </a:rPr>
              <a:t>It is learned patterns of behavior, movement, gestures, autonomic arousal patterns, and emotional and cognitive tendencies.  </a:t>
            </a:r>
            <a:endParaRPr b="0" lang="en-US" sz="2900" spc="-1" strike="noStrike">
              <a:latin typeface="Arial"/>
            </a:endParaRPr>
          </a:p>
          <a:p>
            <a:endParaRPr b="0" lang="en-US" sz="2900" spc="-1" strike="noStrike">
              <a:latin typeface="Arial"/>
            </a:endParaRPr>
          </a:p>
          <a:p>
            <a:r>
              <a:rPr b="0" lang="en-US" sz="2900" spc="-1" strike="noStrike">
                <a:solidFill>
                  <a:srgbClr val="ffffff"/>
                </a:solidFill>
                <a:latin typeface="Rockwell-Regular"/>
                <a:ea typeface="Rockwell-Regular"/>
              </a:rPr>
              <a:t>It is often unconscious and reactive in nature.</a:t>
            </a:r>
            <a:endParaRPr b="0" lang="en-US" sz="2900" spc="-1" strike="noStrike">
              <a:latin typeface="Arial"/>
            </a:endParaRPr>
          </a:p>
          <a:p>
            <a:r>
              <a:rPr b="0" lang="en-US" sz="2900" spc="-1" strike="noStrike">
                <a:solidFill>
                  <a:srgbClr val="ffffff"/>
                </a:solidFill>
                <a:latin typeface="Rockwell-Regular"/>
                <a:ea typeface="Rockwell-Regular"/>
              </a:rPr>
              <a:t>It is why the story repeats and choice is eliminated.</a:t>
            </a:r>
            <a:endParaRPr b="0" lang="en-US" sz="29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88" name=""/>
          <p:cNvSpPr txBox="1"/>
          <p:nvPr/>
        </p:nvSpPr>
        <p:spPr>
          <a:xfrm>
            <a:off x="457200" y="274680"/>
            <a:ext cx="8229600" cy="3230640"/>
          </a:xfrm>
          <a:prstGeom prst="rect">
            <a:avLst/>
          </a:prstGeom>
          <a:noFill/>
          <a:ln w="0">
            <a:noFill/>
          </a:ln>
        </p:spPr>
        <p:txBody>
          <a:bodyPr lIns="90000" rIns="90000" tIns="45000" bIns="45000" anchor="b">
            <a:normAutofit/>
          </a:bodyPr>
          <a:p>
            <a:pPr algn="r">
              <a:buNone/>
            </a:pPr>
            <a:r>
              <a:rPr b="0" lang="en-US" sz="4100" spc="-1" strike="noStrike">
                <a:solidFill>
                  <a:srgbClr val="e7e9ca"/>
                </a:solidFill>
                <a:latin typeface="Rockwell-Regular"/>
                <a:ea typeface="Rockwell-Regular"/>
              </a:rPr>
              <a:t>Me-B Guides Must Help Clients Challenge Procedural Learning To Re-pattern your ME-B SYSTEM or Trauma Remains Affixed in Place</a:t>
            </a:r>
            <a:endParaRPr b="0" lang="en-US" sz="4100" spc="-1" strike="noStrike">
              <a:latin typeface="Arial"/>
            </a:endParaRPr>
          </a:p>
        </p:txBody>
      </p:sp>
      <p:sp>
        <p:nvSpPr>
          <p:cNvPr id="89" name=""/>
          <p:cNvSpPr txBox="1"/>
          <p:nvPr/>
        </p:nvSpPr>
        <p:spPr>
          <a:xfrm>
            <a:off x="457200" y="3124080"/>
            <a:ext cx="8229600" cy="3124080"/>
          </a:xfrm>
          <a:prstGeom prst="rect">
            <a:avLst/>
          </a:prstGeom>
          <a:noFill/>
          <a:ln w="0">
            <a:noFill/>
          </a:ln>
        </p:spPr>
        <p:txBody>
          <a:bodyPr lIns="90000" rIns="90000" tIns="45000" bIns="45000" anchor="t">
            <a:normAutofit/>
          </a:bodyPr>
          <a:p>
            <a:endParaRPr b="0" lang="en-US" sz="1800" spc="-1" strike="noStrike">
              <a:latin typeface="Arial"/>
            </a:endParaRPr>
          </a:p>
          <a:p>
            <a:r>
              <a:rPr b="0" lang="en-US" sz="3200" spc="-1" strike="noStrike">
                <a:solidFill>
                  <a:srgbClr val="ffffff"/>
                </a:solidFill>
                <a:latin typeface="Rockwell-Regular"/>
                <a:ea typeface="Rockwell-Regular"/>
              </a:rPr>
              <a:t>Procedural “patterned” Learning Imprints include: </a:t>
            </a:r>
            <a:endParaRPr b="0" lang="en-US" sz="3200" spc="-1" strike="noStrike">
              <a:latin typeface="Arial"/>
            </a:endParaRPr>
          </a:p>
          <a:p>
            <a:r>
              <a:rPr b="0" lang="en-US" sz="2400" spc="-1" strike="noStrike">
                <a:solidFill>
                  <a:srgbClr val="ffffff"/>
                </a:solidFill>
                <a:latin typeface="Rockwell-Regular"/>
                <a:ea typeface="Rockwell-Regular"/>
              </a:rPr>
              <a:t>cultural norms, </a:t>
            </a:r>
            <a:endParaRPr b="0" lang="en-US" sz="2400" spc="-1" strike="noStrike">
              <a:latin typeface="Arial"/>
            </a:endParaRPr>
          </a:p>
          <a:p>
            <a:r>
              <a:rPr b="0" lang="en-US" sz="2400" spc="-1" strike="noStrike">
                <a:solidFill>
                  <a:srgbClr val="ffffff"/>
                </a:solidFill>
                <a:latin typeface="Rockwell-Regular"/>
                <a:ea typeface="Rockwell-Regular"/>
              </a:rPr>
              <a:t>cognitive behaviors, emotions, thoughts and actions,</a:t>
            </a:r>
            <a:endParaRPr b="0" lang="en-US" sz="2400" spc="-1" strike="noStrike">
              <a:latin typeface="Arial"/>
            </a:endParaRPr>
          </a:p>
          <a:p>
            <a:r>
              <a:rPr b="0" lang="en-US" sz="2400" spc="-1" strike="noStrike">
                <a:solidFill>
                  <a:srgbClr val="ffffff"/>
                </a:solidFill>
                <a:latin typeface="Rockwell-Regular"/>
                <a:ea typeface="Rockwell-Regular"/>
              </a:rPr>
              <a:t>sensations and energetic patterns,</a:t>
            </a:r>
            <a:endParaRPr b="0" lang="en-US" sz="2400" spc="-1" strike="noStrike">
              <a:latin typeface="Arial"/>
            </a:endParaRPr>
          </a:p>
          <a:p>
            <a:r>
              <a:rPr b="0" lang="en-US" sz="2400" spc="-1" strike="noStrike">
                <a:solidFill>
                  <a:srgbClr val="ffffff"/>
                </a:solidFill>
                <a:latin typeface="Rockwell-Regular"/>
                <a:ea typeface="Rockwell-Regular"/>
              </a:rPr>
              <a:t>beliefs systems, transferences, projections and more.</a:t>
            </a:r>
            <a:endParaRPr b="0" lang="en-US" sz="24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90" name=""/>
          <p:cNvSpPr txBox="1"/>
          <p:nvPr/>
        </p:nvSpPr>
        <p:spPr>
          <a:xfrm>
            <a:off x="457200" y="253440"/>
            <a:ext cx="8229600" cy="1143000"/>
          </a:xfrm>
          <a:prstGeom prst="rect">
            <a:avLst/>
          </a:prstGeom>
          <a:noFill/>
          <a:ln w="0">
            <a:noFill/>
          </a:ln>
        </p:spPr>
        <p:txBody>
          <a:bodyPr lIns="90000" rIns="90000" tIns="45000" bIns="45000" anchor="b">
            <a:normAutofit fontScale="90000"/>
          </a:bodyPr>
          <a:p>
            <a:pPr algn="r">
              <a:buNone/>
            </a:pPr>
            <a:r>
              <a:rPr b="0" lang="en-US" sz="4100" spc="-1" strike="noStrike">
                <a:solidFill>
                  <a:srgbClr val="e7e9ca"/>
                </a:solidFill>
                <a:latin typeface="Rockwell-Regular"/>
                <a:ea typeface="Rockwell-Regular"/>
              </a:rPr>
              <a:t>List of Trauma Related Procedural Tendencies</a:t>
            </a:r>
            <a:endParaRPr b="0" lang="en-US" sz="4100" spc="-1" strike="noStrike">
              <a:latin typeface="Arial"/>
            </a:endParaRPr>
          </a:p>
        </p:txBody>
      </p:sp>
      <p:sp>
        <p:nvSpPr>
          <p:cNvPr id="91" name=""/>
          <p:cNvSpPr txBox="1"/>
          <p:nvPr/>
        </p:nvSpPr>
        <p:spPr>
          <a:xfrm>
            <a:off x="457200" y="1646280"/>
            <a:ext cx="8229600" cy="4526280"/>
          </a:xfrm>
          <a:prstGeom prst="rect">
            <a:avLst/>
          </a:prstGeom>
          <a:noFill/>
          <a:ln w="0">
            <a:noFill/>
          </a:ln>
        </p:spPr>
        <p:txBody>
          <a:bodyPr lIns="90000" rIns="90000" tIns="45000" bIns="45000" anchor="t">
            <a:normAutofit/>
          </a:bodyPr>
          <a:p>
            <a:r>
              <a:rPr b="0" lang="en-US" sz="3200" spc="-1" strike="noStrike">
                <a:solidFill>
                  <a:srgbClr val="ffffff"/>
                </a:solidFill>
                <a:latin typeface="Rockwell-Regular"/>
                <a:ea typeface="Rockwell-Regular"/>
              </a:rPr>
              <a:t>Freeze: mute, can’t move</a:t>
            </a:r>
            <a:endParaRPr b="0" lang="en-US" sz="3200" spc="-1" strike="noStrike">
              <a:latin typeface="Arial"/>
            </a:endParaRPr>
          </a:p>
          <a:p>
            <a:r>
              <a:rPr b="0" lang="en-US" sz="3200" spc="-1" strike="noStrike">
                <a:solidFill>
                  <a:srgbClr val="ffffff"/>
                </a:solidFill>
                <a:latin typeface="Rockwell-Regular"/>
                <a:ea typeface="Rockwell-Regular"/>
              </a:rPr>
              <a:t>Hyper-arousal: hyper-vigalence, emotionally reactive, fight, flight, fear!</a:t>
            </a:r>
            <a:endParaRPr b="0" lang="en-US" sz="3200" spc="-1" strike="noStrike">
              <a:latin typeface="Arial"/>
            </a:endParaRPr>
          </a:p>
          <a:p>
            <a:r>
              <a:rPr b="0" lang="en-US" sz="3200" spc="-1" strike="noStrike">
                <a:solidFill>
                  <a:srgbClr val="ffffff"/>
                </a:solidFill>
                <a:latin typeface="Rockwell-Regular"/>
                <a:ea typeface="Rockwell-Regular"/>
              </a:rPr>
              <a:t>Hypo-arousal: flat affect, numb, feel dead, collapse</a:t>
            </a:r>
            <a:endParaRPr b="0" lang="en-US" sz="3200" spc="-1" strike="noStrike">
              <a:latin typeface="Arial"/>
            </a:endParaRPr>
          </a:p>
          <a:p>
            <a:r>
              <a:rPr b="0" lang="en-US" sz="3200" spc="-1" strike="noStrike">
                <a:solidFill>
                  <a:srgbClr val="ffffff"/>
                </a:solidFill>
                <a:latin typeface="Rockwell-Regular"/>
                <a:ea typeface="Rockwell-Regular"/>
              </a:rPr>
              <a:t>Window of Tolerance is the moderate, regulated arousal.</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92" name=""/>
          <p:cNvSpPr txBox="1"/>
          <p:nvPr/>
        </p:nvSpPr>
        <p:spPr>
          <a:xfrm>
            <a:off x="457200" y="253440"/>
            <a:ext cx="8229600" cy="1143000"/>
          </a:xfrm>
          <a:prstGeom prst="rect">
            <a:avLst/>
          </a:prstGeom>
          <a:noFill/>
          <a:ln w="0">
            <a:noFill/>
          </a:ln>
        </p:spPr>
        <p:txBody>
          <a:bodyPr lIns="90000" rIns="90000" tIns="45000" bIns="45000" anchor="b">
            <a:normAutofit fontScale="90000"/>
          </a:bodyPr>
          <a:p>
            <a:pPr algn="r">
              <a:buNone/>
            </a:pPr>
            <a:r>
              <a:rPr b="0" lang="en-US" sz="4100" spc="-1" strike="noStrike">
                <a:solidFill>
                  <a:srgbClr val="e7e9ca"/>
                </a:solidFill>
                <a:latin typeface="Rockwell-Regular"/>
                <a:ea typeface="Rockwell-Regular"/>
              </a:rPr>
              <a:t>DISORGANIZED/DISORIENTED ATTACHMENT </a:t>
            </a:r>
            <a:endParaRPr b="0" lang="en-US" sz="4100" spc="-1" strike="noStrike">
              <a:latin typeface="Arial"/>
            </a:endParaRPr>
          </a:p>
        </p:txBody>
      </p:sp>
      <p:sp>
        <p:nvSpPr>
          <p:cNvPr id="93" name=""/>
          <p:cNvSpPr txBox="1"/>
          <p:nvPr/>
        </p:nvSpPr>
        <p:spPr>
          <a:xfrm>
            <a:off x="457200" y="1646280"/>
            <a:ext cx="8229600" cy="4526280"/>
          </a:xfrm>
          <a:prstGeom prst="rect">
            <a:avLst/>
          </a:prstGeom>
          <a:noFill/>
          <a:ln w="0">
            <a:noFill/>
          </a:ln>
        </p:spPr>
        <p:txBody>
          <a:bodyPr lIns="90000" rIns="90000" tIns="45000" bIns="45000" anchor="t">
            <a:normAutofit/>
          </a:bodyPr>
          <a:p>
            <a:r>
              <a:rPr b="0" lang="en-US" sz="3200" spc="-1" strike="noStrike">
                <a:solidFill>
                  <a:srgbClr val="ffffff"/>
                </a:solidFill>
                <a:latin typeface="Rockwell-Regular"/>
                <a:ea typeface="Rockwell-Regular"/>
              </a:rPr>
              <a:t>Prevalent among Abused</a:t>
            </a:r>
            <a:endParaRPr b="0" lang="en-US" sz="3200" spc="-1" strike="noStrike">
              <a:latin typeface="Arial"/>
            </a:endParaRPr>
          </a:p>
          <a:p>
            <a:r>
              <a:rPr b="0" lang="en-US" sz="3200" spc="-1" strike="noStrike">
                <a:solidFill>
                  <a:srgbClr val="ffffff"/>
                </a:solidFill>
                <a:latin typeface="Rockwell-Regular"/>
                <a:ea typeface="Rockwell-Regular"/>
              </a:rPr>
              <a:t>Borderline Personality Disorders; Dissociative disorders</a:t>
            </a:r>
            <a:endParaRPr b="0" lang="en-US" sz="3200" spc="-1" strike="noStrike">
              <a:latin typeface="Arial"/>
            </a:endParaRPr>
          </a:p>
          <a:p>
            <a:r>
              <a:rPr b="0" lang="en-US" sz="3200" spc="-1" strike="noStrike">
                <a:solidFill>
                  <a:srgbClr val="ffffff"/>
                </a:solidFill>
                <a:latin typeface="Rockwell-Regular"/>
                <a:ea typeface="Rockwell-Regular"/>
              </a:rPr>
              <a:t>The more prolonged the abuse and trauma, the more severe the attachment disorder</a:t>
            </a:r>
            <a:endParaRPr b="0" lang="en-US" sz="3200" spc="-1" strike="noStrike">
              <a:latin typeface="Arial"/>
            </a:endParaRPr>
          </a:p>
          <a:p>
            <a:r>
              <a:rPr b="0" lang="en-US" sz="3200" spc="-1" strike="noStrike">
                <a:solidFill>
                  <a:srgbClr val="ffffff"/>
                </a:solidFill>
                <a:latin typeface="Rockwell-Regular"/>
                <a:ea typeface="Rockwell-Regular"/>
              </a:rPr>
              <a:t>Leaves one vulnerable to intolerable sensations, thoughts, needs and affects (sensory integration issues too)</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blipFill rotWithShape="0">
          <a:blip r:embed="rId1"/>
          <a:tile/>
        </a:blipFill>
      </p:bgPr>
    </p:bg>
    <p:spTree>
      <p:nvGrpSpPr>
        <p:cNvPr id="1" name=""/>
        <p:cNvGrpSpPr/>
        <p:nvPr/>
      </p:nvGrpSpPr>
      <p:grpSpPr>
        <a:xfrm>
          <a:off x="0" y="0"/>
          <a:ext cx="0" cy="0"/>
          <a:chOff x="0" y="0"/>
          <a:chExt cx="0" cy="0"/>
        </a:xfrm>
      </p:grpSpPr>
      <p:sp>
        <p:nvSpPr>
          <p:cNvPr id="94" name=""/>
          <p:cNvSpPr txBox="1"/>
          <p:nvPr/>
        </p:nvSpPr>
        <p:spPr>
          <a:xfrm>
            <a:off x="457200" y="253440"/>
            <a:ext cx="8229600" cy="1143000"/>
          </a:xfrm>
          <a:prstGeom prst="rect">
            <a:avLst/>
          </a:prstGeom>
          <a:noFill/>
          <a:ln w="0">
            <a:noFill/>
          </a:ln>
        </p:spPr>
        <p:txBody>
          <a:bodyPr lIns="90000" rIns="90000" tIns="45000" bIns="45000" anchor="b">
            <a:normAutofit/>
          </a:bodyPr>
          <a:p>
            <a:pPr algn="r">
              <a:buNone/>
            </a:pPr>
            <a:r>
              <a:rPr b="0" lang="en-US" sz="4100" spc="-1" strike="noStrike">
                <a:solidFill>
                  <a:srgbClr val="e7e9ca"/>
                </a:solidFill>
                <a:latin typeface="Rockwell-Regular"/>
                <a:ea typeface="Rockwell-Regular"/>
              </a:rPr>
              <a:t>Window of Tolerance Guidelines</a:t>
            </a:r>
            <a:endParaRPr b="0" lang="en-US" sz="4100" spc="-1" strike="noStrike">
              <a:latin typeface="Arial"/>
            </a:endParaRPr>
          </a:p>
        </p:txBody>
      </p:sp>
      <p:sp>
        <p:nvSpPr>
          <p:cNvPr id="95" name=""/>
          <p:cNvSpPr txBox="1"/>
          <p:nvPr/>
        </p:nvSpPr>
        <p:spPr>
          <a:xfrm>
            <a:off x="2408040" y="4191120"/>
            <a:ext cx="4937760" cy="2400840"/>
          </a:xfrm>
          <a:prstGeom prst="rect">
            <a:avLst/>
          </a:prstGeom>
          <a:noFill/>
          <a:ln w="0">
            <a:noFill/>
          </a:ln>
        </p:spPr>
        <p:txBody>
          <a:bodyPr lIns="90000" rIns="90000" tIns="45000" bIns="45000" anchor="t">
            <a:noAutofit/>
          </a:bodyPr>
          <a:p>
            <a:r>
              <a:rPr b="0" lang="en-US" sz="1800" spc="-1" strike="noStrike">
                <a:solidFill>
                  <a:srgbClr val="ffffff"/>
                </a:solidFill>
                <a:latin typeface="Rockwell-Regular"/>
                <a:ea typeface="Rockwell-Regular"/>
              </a:rPr>
              <a:t>If too low – hypo arousal, no contact with trauma</a:t>
            </a:r>
            <a:endParaRPr b="0" lang="en-US" sz="1800" spc="-1" strike="noStrike">
              <a:latin typeface="Arial"/>
            </a:endParaRPr>
          </a:p>
          <a:p>
            <a:pPr algn="ctr">
              <a:buNone/>
            </a:pPr>
            <a:r>
              <a:rPr b="0" lang="en-US" sz="3200" spc="-1" strike="noStrike">
                <a:solidFill>
                  <a:srgbClr val="ff0000"/>
                </a:solidFill>
                <a:latin typeface="Rockwell-Regular"/>
                <a:ea typeface="Rockwell-Regular"/>
              </a:rPr>
              <a:t>KEEP CLIENT IN THE WINDOW OF TOLERANCE!</a:t>
            </a:r>
            <a:endParaRPr b="0" lang="en-US" sz="3200" spc="-1" strike="noStrike">
              <a:latin typeface="Arial"/>
            </a:endParaRPr>
          </a:p>
        </p:txBody>
      </p:sp>
      <p:sp>
        <p:nvSpPr>
          <p:cNvPr id="96" name=""/>
          <p:cNvSpPr txBox="1"/>
          <p:nvPr/>
        </p:nvSpPr>
        <p:spPr>
          <a:xfrm>
            <a:off x="2484000" y="1905120"/>
            <a:ext cx="4480560" cy="369360"/>
          </a:xfrm>
          <a:prstGeom prst="rect">
            <a:avLst/>
          </a:prstGeom>
          <a:noFill/>
          <a:ln w="0">
            <a:noFill/>
          </a:ln>
        </p:spPr>
        <p:txBody>
          <a:bodyPr lIns="90000" rIns="90000" tIns="45000" bIns="45000" anchor="t">
            <a:noAutofit/>
          </a:bodyPr>
          <a:p>
            <a:r>
              <a:rPr b="0" lang="en-US" sz="1800" spc="-1" strike="noStrike">
                <a:solidFill>
                  <a:srgbClr val="ffffff"/>
                </a:solidFill>
                <a:latin typeface="Rockwell-Regular"/>
                <a:ea typeface="Rockwell-Regular"/>
              </a:rPr>
              <a:t>If too High, re-traumatize</a:t>
            </a:r>
            <a:endParaRPr b="0" lang="en-US" sz="18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0</TotalTime>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dc:description/>
  <dc:language>en-US</dc:language>
  <cp:lastModifiedBy/>
  <cp:revision>0</cp:revision>
  <dc:subject/>
  <dc:title/>
</cp:coreProperties>
</file>